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Windows nasce nel 1985 come ambiente grafico appoggiato a MS-DOS, non come sistema operativo autonomo. Dal 1988 Microsoft porta avanti in parallelo un secondo progetto, il kernel NT guidato da Dave Cutler, pensato per il mercato professionale. Le due linee corrono separate per anni, quella consumer con Windows 95, 98 e Me e quella NT con Windows NT e Windows 2000, e si fondono in un solo prodotto con Windows XP nel 2001.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Due. Nel 2000 due PC comprati nello stesso periodo potevano montare Windows 98, che si porta ancora dentro MS-DOS con i vecchi limiti di indirizzamento della memoria, oppure Windows 2000, che gira sul kernel NT 5.0, con il file system NTFS esteso alla fascia consumer e senza il vecchio limite di 4 GB per file. Bastava aprire la finestra Informazioni su Windows per capire in quale dei due mondi ci si trovava. Le due famiglie diventano una sola solo con Windows XP, nel 2001.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nome Windows fu annunciato da Bill Gates nel novembre 1983, ma il prodotto arrivò sugli scaffali il 20 novembre 1985, come ambiente grafico a 16 bit sopra MS-DOS, con dentro Paint, Write, Notepad, Calendar e il gioco Reversi, e finestre che potevano stare solo affiancate. Ebbe una diffusione scarsa. Windows 2.0, il 9 dicembre 1987, allargò un po' il pubblico grazie ad Aldus PageMaker e al supporto della High Memory Area sui processori Intel 80286. La svolta è Windows 3.0, nel maggio 1990, primo a eseguire i programmi in modalità protetta con supporto per la memoria virtuale, compatibile dai processori 8086/8088 fino all'80386, e vendette circa 10 milioni di copie in due anni. Windows 3.1, nell'aprile 1992, aggiunse i font TrueType sviluppati insieme ad Apple e richiese almeno un 80286.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Windows 1.0 non sostituiva MS-DOS, lo estendeva con un'interfaccia grafica, girando come shell a 16 bit sopra il sistema operativo esistente. Le finestre, tra l'altro, potevano essere solo affiancate, non ancora sovrapposte. Il kernel NT diventa la base anche dei prodotti consumer solo con Windows XP, nel 2001.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progetto del nuovo sistema operativo parte nell'ottobre 1988, guidato da Dave Cutler, arrivato in Microsoft il 31 ottobre da Digital Equipment Corporation. Lì, a partire dall'aprile 1975, Cutler aveva già progettato il sistema operativo VMS, e nel 1977 aveva visto uscire dagli stabilimenti DEC il primo VAX. Gordon Bell, che con lui aveva lavorato in quegli anni, lo indicò come il miglior autore di sistemi operativi al mondo. I primi sei mesi del progetto furono dedicati alla sola fase di specifica, la scrittura del codice cominciò nell'aprile 1989 e Windows NT 3.1 fu spedito il 27 luglio 1993, destinato non ai consumatori ma al mercato di workstation, uffici e server.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Windows 3.1 esce nell'aprile 1992 e Windows NT 3.1 il 27 luglio 1993, ma dentro non si somigliano. Il progetto NT puntava a un kernel portabile su più architetture hardware, tra cui MIPS, DEC Alpha, PowerPC e Intel i860, con un'architettura a livelli divisa tra user mode e kernel mode, compatibile con le API POSIX, OS/2 e Windows a 32 bit, certificabile per la sicurezza e capace di sfruttare più processori insieme. L'API di Windows, intanto, era diventata lo standard di fatto per il software consumer. Anni dopo, l'allora amministratore delegato Steve Ballmer avrebbe detto che senza Cutler Microsoft non esisterebbe.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Windows 95 arrivò sugli scaffali il 24 agosto 1995, dopo la disponibilità per la produzione del 14 luglio. Dietro lo spettacolo del lancio c'erano novità tecniche concrete, multitasking preemptive a 32 bit (il kernel restava in parte a 16 bit per compatibilità con il software esistente), il menu Start e la taskbar con l'area di notifica, il supporto plug-and-play per installare automaticamente l'hardware, nomi di file lunghi fino a 255 caratteri e Windows Explorer come file manager. Il 57,4% è la quota di mercato desktop stimata dall'International Data Corporation alla fine del 1998.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sola campagna pubblicitaria di Microsoft è stimata in circa 200 milioni di dollari, mentre l'investimento complessivo, allargato a tutto il settore tra produttori di PC, rivenditori ed editoria, viene stimato vicino al miliardo di dollari. L'Empire State Building fu illuminato di blu con i colori del logo Windows. Per i diritti su «Start Me Up» dei Rolling Stones Microsoft dichiarò di aver pagato 3 milioni di dollari, ma le fonti dell'epoca hanno riportato cifre tra gli 8 e i 14 milioni.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Windows 95, il 24 agosto 1995, porta il multitasking preemptive a 32 bit, il menu Start, la taskbar e il plug and play. Windows 98 esce il 25 giugno 1998 e la sua Second Edition del 1999, spesso ricordata come la versione più stabile della serie 9x, porta un file system FAT32 più capiente e un supporto USB migliorato. Windows Me, il 14 settembre 2000, era pensato come soluzione-ponte di un anno tra Windows 98 e Windows XP, fu l'ultimo Windows basato su DOS e introdusse la funzione System Restore, ma i problemi di stabilità gli valsero il soprannome ironico «Mistake Edition».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Windows XP (NT 5.1), il 25 ottobre 2001, unificò per la prima volta la codebase NT/2000 con quella consumer 95/98/Me in un unico prodotto, ereditando da Windows Me funzioni come il System Restore; sostenuto da tre Service Pack, nel 2002, 2004 e 2008, restò il prodotto di punta per oltre cinque anni. Windows Vista (NT 6.0) arrivò alle aziende il 30 novembre 2006 e ai consumatori il 30 gennaio 2007, con User Account Control e l'interfaccia Aero, ma fu criticato per le prestazioni; Windows 7 (NT 6.1), in vendita dal 22 ottobre 2009, ebbe recensioni positive. Windows 10 (NT 10.0), il 29 luglio 2015, ripristinò il menu Start classico e introdusse gli aggiornamenti continui, con 13 major update al posto delle vecchie versioni numerate. Windows 11, il 5 ottobre 2021, è il primo Windows non destinato ai server a escludere completamente il supporto ai processori a 32 bit. Il nome NT era sparito dal marketing già dal lancio di Windows 2000, ma il kernel progettato da Cutler è rimasto sotto tutte queste versioni.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Windows 8 (NT 6.2), uscito il 26 ottobre 2012, provò a immaginare un Windows pensato prima di tutto per il touch. Il tradizionale menu Start fu sostituito da una Start Screen a schermo intero, con un design piatto chiamato Modern UI al posto di Aero e una nuova piattaforma di app chiamata Metro, poi rinominata UWP. Il cambiamento fu così radicale da attirare parecchie critiche dalla stampa specializzata, e Windows 8.1, il 17 ottobre 2013, corresse parzialmente la rotta riportando l'icona Start in basso a sinistra, tanto che molti la considerano più un service pack robusto che una vera nuova versione.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B. Dave Cutler arrivò in Microsoft il 31 ottobre 1988 dopo aver lasciato Digital Equipment Corporation, dove dal 1975 aveva guidato lo sviluppo del sistema operativo VMS, e portò quell'esperienza per costruire da zero il kernel NT. Se c'è tempo, seconda domanda dal quiz del Recap, quale sistema operativo Microsoft fu soprannominato «Mistake Edition» dai critici dell'epoca? (Windows Me, uscito il 14 settembre 2000.)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TECNOLOGIA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La storia di Windows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Da MS-DOS a Windows 11, due linee che diventano una</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UNA QUESTIONE DI CONTI</a:t>
            </a:r>
            <a:endParaRPr lang="en-US" sz="1300" dirty="0"/>
          </a:p>
        </p:txBody>
      </p:sp>
      <p:sp>
        <p:nvSpPr>
          <p:cNvPr id="3" name="Shape 1"/>
          <p:cNvSpPr/>
          <p:nvPr/>
        </p:nvSpPr>
        <p:spPr>
          <a:xfrm>
            <a:off x="5111242" y="2106016"/>
            <a:ext cx="1946859"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Quanti Windows diversi</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esistevano nel 2000?</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Una grafica appoggiata al DOS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kernel costruito in parallelo</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1995 e i PC in ogni casa</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Due linee, un solo Windows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700" b="1" dirty="0">
                <a:solidFill>
                  <a:schemeClr val="tx1"/>
                </a:solidFill>
                <a:latin typeface="+mj-lt" pitchFamily="34" charset="0"/>
                <a:ea typeface="+mj-lt" pitchFamily="34" charset="-122"/>
                <a:cs typeface="+mj-lt" pitchFamily="34" charset="-120"/>
              </a:rPr>
              <a:t>Una grafica appoggiata al DOS</a:t>
            </a:r>
            <a:endParaRPr lang="en-US" sz="27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1985-1992, sette anni sopra MS-DOS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SETTE ANNI SOPRA MS-DOS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Finestre affiancate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mai sovrapposte</a:t>
            </a:r>
            <a:endParaRPr lang="en-US" sz="1600" dirty="0"/>
          </a:p>
        </p:txBody>
      </p:sp>
      <p:sp>
        <p:nvSpPr>
          <p:cNvPr id="5" name="Text 3"/>
          <p:cNvSpPr/>
          <p:nvPr/>
        </p:nvSpPr>
        <p:spPr>
          <a:xfrm>
            <a:off x="4851806"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10 milioni di copie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in due anni</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Windows 1.0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20 novembre 1985</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Windows 3.0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maggio 1990</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Windows 3.1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aprile 1992</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Windows 1.0 non era un sistema operativo.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Fino alla serie 3.x era un ambiente grafico a 16 bit che girava sopra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MS-DOS</a:t>
            </a:r>
            <a:pPr indent="0" marL="0">
              <a:lnSpc>
                <a:spcPct val="125000"/>
              </a:lnSpc>
              <a:buNone/>
            </a:pPr>
            <a:r>
              <a:rPr lang="en-US" sz="1750" dirty="0">
                <a:solidFill>
                  <a:srgbClr val="D8D6CF"/>
                </a:solidFill>
                <a:latin typeface="+mn-lt" pitchFamily="34" charset="0"/>
                <a:ea typeface="+mn-lt" pitchFamily="34" charset="-122"/>
                <a:cs typeface="+mn-lt" pitchFamily="34" charset="-120"/>
              </a:rPr>
              <a:t>. Un kernel indipendente dal DOS arriva solo con il progetto NT, avviato nel 1988 e lanciato nel </a:t>
            </a:r>
            <a:pPr indent="0" marL="0">
              <a:lnSpc>
                <a:spcPct val="125000"/>
              </a:lnSpc>
              <a:buNone/>
            </a:pPr>
            <a:r>
              <a:rPr lang="en-US" sz="1750" b="1" dirty="0">
                <a:solidFill>
                  <a:schemeClr val="bg1"/>
                </a:solidFill>
                <a:latin typeface="+mn-lt" pitchFamily="34" charset="0"/>
                <a:ea typeface="+mn-lt" pitchFamily="34" charset="-122"/>
                <a:cs typeface="+mn-lt" pitchFamily="34" charset="-120"/>
              </a:rPr>
              <a:t>1993</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800" b="1" dirty="0">
                <a:solidFill>
                  <a:schemeClr val="tx1"/>
                </a:solidFill>
                <a:latin typeface="+mj-lt" pitchFamily="34" charset="0"/>
                <a:ea typeface="+mj-lt" pitchFamily="34" charset="-122"/>
                <a:cs typeface="+mj-lt" pitchFamily="34" charset="-120"/>
              </a:rPr>
              <a:t>Il kernel costruito in parallelo</a:t>
            </a:r>
            <a:endParaRPr lang="en-US" sz="2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Dal 1988, un sistema operativo tutto nuovo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L'ARCHITETTO</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Dave Cutler</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In Microsoft dal 1988</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1975</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Progetta VMS alla Digital Equipment</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1988</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Il 31 ottobre entra in Microsoft</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1989</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Ad aprile parte la scrittura del codice</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1993</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Il 27 luglio esce Windows NT 3.1</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WINDOWS A UN ANNO DI DISTANZA</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Windows 3.1</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COS'È</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Grafica sopra MS-DOS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PER CHI</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Il PC di casa</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Windows NT 3.1</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COS'È</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Un kernel scritto da zero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PER CHI</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Workstation e server</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Stesso marchio, due tecnologie separate fino al 2001.</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50" b="1" dirty="0">
                <a:solidFill>
                  <a:schemeClr val="tx1"/>
                </a:solidFill>
                <a:latin typeface="+mj-lt" pitchFamily="34" charset="0"/>
                <a:ea typeface="+mj-lt" pitchFamily="34" charset="-122"/>
                <a:cs typeface="+mj-lt" pitchFamily="34" charset="-120"/>
              </a:rPr>
              <a:t>Il 1995 e i PC in ogni casa</a:t>
            </a:r>
            <a:endParaRPr lang="en-US" sz="33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Menu Start, taskbar e una campagna enorme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 NUMERI DEL 24 AGOSTO 1995</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milione di copie</a:t>
            </a:r>
            <a:pPr indent="0" marL="0">
              <a:lnSpc>
                <a:spcPct val="120000"/>
              </a:lnSpc>
              <a:buNone/>
            </a:pPr>
            <a:r>
              <a:rPr lang="en-US" sz="1500" dirty="0">
                <a:solidFill>
                  <a:schemeClr val="tx2"/>
                </a:solidFill>
                <a:latin typeface="+mn-lt" pitchFamily="34" charset="0"/>
                <a:ea typeface="+mn-lt" pitchFamily="34" charset="-122"/>
                <a:cs typeface="+mn-lt" pitchFamily="34" charset="-120"/>
              </a:rPr>
              <a:t>: spedite nei primi quattro giorni</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milioni di copie</a:t>
            </a:r>
            <a:pPr indent="0" marL="0">
              <a:lnSpc>
                <a:spcPct val="120000"/>
              </a:lnSpc>
              <a:buNone/>
            </a:pPr>
            <a:r>
              <a:rPr lang="en-US" sz="1500" dirty="0">
                <a:solidFill>
                  <a:schemeClr val="tx2"/>
                </a:solidFill>
                <a:latin typeface="+mn-lt" pitchFamily="34" charset="0"/>
                <a:ea typeface="+mn-lt" pitchFamily="34" charset="-122"/>
                <a:cs typeface="+mn-lt" pitchFamily="34" charset="-120"/>
              </a:rPr>
              <a:t>: vendute nelle prime cinque settimane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57,4%</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quota desktop</a:t>
            </a:r>
            <a:pPr indent="0" marL="0">
              <a:lnSpc>
                <a:spcPct val="120000"/>
              </a:lnSpc>
              <a:buNone/>
            </a:pPr>
            <a:r>
              <a:rPr lang="en-US" sz="1500" dirty="0">
                <a:solidFill>
                  <a:schemeClr val="tx2"/>
                </a:solidFill>
                <a:latin typeface="+mn-lt" pitchFamily="34" charset="0"/>
                <a:ea typeface="+mn-lt" pitchFamily="34" charset="-122"/>
                <a:cs typeface="+mn-lt" pitchFamily="34" charset="-120"/>
              </a:rPr>
              <a:t>: entro la fine del 1998, secondo IDC</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CAMPAGNA DEL LANCIO</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Rolling Stones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La canzone «Start Me Up»</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Colonna sonora del pulsante Start</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Aniston e Perry</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Il video promozionale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Jennifer Aniston e Matthew Perry</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Brian Eno</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Il suono di avvio</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Compose la musica di partenza del sistema</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AGOSTO 1995</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Windows 95</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32</a:t>
            </a:r>
            <a:pPr indent="0" marL="0">
              <a:buNone/>
            </a:pPr>
            <a:r>
              <a:rPr lang="en-US" sz="1600" b="1" dirty="0">
                <a:solidFill>
                  <a:schemeClr val="bg1"/>
                </a:solidFill>
                <a:latin typeface="+mj-lt" pitchFamily="34" charset="0"/>
                <a:ea typeface="+mj-lt" pitchFamily="34" charset="-122"/>
                <a:cs typeface="+mj-lt" pitchFamily="34" charset="-120"/>
              </a:rPr>
              <a:t> bit</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Menu Start, taskbar, plug and play</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GIUGNO 1998</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Windows 98</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300" b="1" dirty="0">
                <a:solidFill>
                  <a:schemeClr val="bg1"/>
                </a:solidFill>
                <a:latin typeface="+mj-lt" pitchFamily="34" charset="0"/>
                <a:ea typeface="+mj-lt" pitchFamily="34" charset="-122"/>
                <a:cs typeface="+mj-lt" pitchFamily="34" charset="-120"/>
              </a:rPr>
              <a:t>FAT32</a:t>
            </a:r>
            <a:pPr indent="0" marL="0">
              <a:buNone/>
            </a:pPr>
            <a:r>
              <a:rPr lang="en-US" sz="1600" b="1" dirty="0">
                <a:solidFill>
                  <a:schemeClr val="bg1"/>
                </a:solidFill>
                <a:latin typeface="+mj-lt" pitchFamily="34" charset="0"/>
                <a:ea typeface="+mj-lt" pitchFamily="34" charset="-122"/>
                <a:cs typeface="+mj-lt" pitchFamily="34" charset="-120"/>
              </a:rPr>
              <a:t> e USB</a:t>
            </a:r>
            <a:endParaRPr lang="en-US" sz="43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La Second Edition, la più stabile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SETTEMBRE 2000</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Windows Me</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1</a:t>
            </a:r>
            <a:pPr indent="0" marL="0">
              <a:buNone/>
            </a:pPr>
            <a:r>
              <a:rPr lang="en-US" sz="1600" b="1" dirty="0">
                <a:solidFill>
                  <a:schemeClr val="accent1"/>
                </a:solidFill>
                <a:latin typeface="+mj-lt" pitchFamily="34" charset="0"/>
                <a:ea typeface="+mj-lt" pitchFamily="34" charset="-122"/>
                <a:cs typeface="+mj-lt" pitchFamily="34" charset="-120"/>
              </a:rPr>
              <a:t> anno</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Ponte verso XP, «Mistake Edition»</a:t>
            </a:r>
            <a:endParaRPr lang="en-US" sz="13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050" b="1" dirty="0">
                <a:solidFill>
                  <a:schemeClr val="tx1"/>
                </a:solidFill>
                <a:latin typeface="+mj-lt" pitchFamily="34" charset="0"/>
                <a:ea typeface="+mj-lt" pitchFamily="34" charset="-122"/>
                <a:cs typeface="+mj-lt" pitchFamily="34" charset="-120"/>
              </a:rPr>
              <a:t>Due linee, un solo Windows</a:t>
            </a:r>
            <a:endParaRPr lang="en-US" sz="30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Dal 2001 una sola base tecnica, fino al 2021</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DALLA FUSIONE A WINDOWS 11</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Vista e Windows 7</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2006 e 2009</a:t>
            </a:r>
            <a:endParaRPr lang="en-US" sz="1600" dirty="0"/>
          </a:p>
        </p:txBody>
      </p:sp>
      <p:sp>
        <p:nvSpPr>
          <p:cNvPr id="5" name="Text 3"/>
          <p:cNvSpPr/>
          <p:nvPr/>
        </p:nvSpPr>
        <p:spPr>
          <a:xfrm>
            <a:off x="4851806"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Addio ai 32 bit</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da Windows 11, nel 2021</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Windows XP</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25 ottobre 2001</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Windows 10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29 luglio 2015</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Windows 11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5 ottobre 2021</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IL PASSO FALSO</a:t>
            </a:r>
            <a:endParaRPr lang="en-US" sz="1300" dirty="0"/>
          </a:p>
        </p:txBody>
      </p:sp>
      <p:sp>
        <p:nvSpPr>
          <p:cNvPr id="3" name="Shape 1"/>
          <p:cNvSpPr/>
          <p:nvPr/>
        </p:nvSpPr>
        <p:spPr>
          <a:xfrm>
            <a:off x="4239514" y="2843632"/>
            <a:ext cx="1422705"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Windows 8 fu</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accolto tanto male?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Chi fu l'architetto capo del progetto Windows NT, avviato nel 1988?</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Bill Gates</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Dave Cutler</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Gordon Bell</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recaplica.com/it/tecnologia/storia-windows-sistemi-operativi-microsoft/</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Microsoft News Center · Wikipedia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Windows: la storia dei sistemi operativi Microsoft da MS-DOS a Windows 11 — Recap</dc:title>
  <dc:subject>PptxGenJS Presentation</dc:subject>
  <dc:creator>Recaplica</dc:creator>
  <cp:lastModifiedBy>Recaplica</cp:lastModifiedBy>
  <cp:revision>1</cp:revision>
  <dcterms:created xsi:type="dcterms:W3CDTF">2026-09-29T17:01:17Z</dcterms:created>
  <dcterms:modified xsi:type="dcterms:W3CDTF">2026-09-29T17:01:17Z</dcterms:modified>
</cp:coreProperties>
</file>