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storia del computer parte da macchine di calcolo meccaniche progettate nell'Ottocento e passa, nel giro di un secolo, per i primi calcolatori elettronici della Seconda guerra mondiale, l'invenzione del transistor e la nascita del microprocessore, fino ai personal computer degli anni Ottanta e alla nascita del web. Il filo che unisce le tappe è la miniaturizzazione, da macchine grandi come stanze intere a dispositivi che stanno su una scrivania.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computer è il risultato del lavoro di molte persone diverse. Charles Babbage concepì il concetto di macchina di calcolo programmabile negli anni 1830, Konrad Zuse costruì il primo calcolatore digitale funzionante nel 1941, John Mauchly e J. Presper Eckert realizzarono l'ENIAC nel 1943-1945, e il transistor che rese possibili i computer moderni fu inventato nel 1947 da John Bardeen e Walter Brattain ai Bell Telephone Laboratories. Non esiste un unico inventore né una singola data di nascita, ogni tappa si è aggiunta alle precedenti.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1821 Babbage controllava a mano, con l'astronomo John Herschel, tavole di calcolo piene di errori, e da quell'insofferenza nacque la Difference Engine, macchina meccanica per calcolare funzioni polinomiali, con circa 25.000 componenti previsti e un peso stimato di 4 tonnellate. Il progetto fu interrotto nel 1833 per una disputa con il mastro tornitore. Nel 1834 concepì l'Analytical Engine, non più dedicata a un solo tipo di calcolo ma programmabile per usi generali, mai completata in vita sua. Ada Lovelace, che lo aveva incontrato nel 1833 a soli 17 anni, pubblicò nel 1843 la traduzione di un articolo sull'Analytical Engine con note lunghe il triplo dell'originale, le prime descrizioni pubblicate di un programma per computer.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Seconda guerra mondiale spinse diversi paesi a costruire macchine di calcolo in parallelo, spesso senza che i team sapessero l'uno dell'altro. Lo Z3 di Konrad Zuse, del 1941, aveva 2.300 relè e aritmetica binaria in virgola mobile con parola di 22 bit, ed è definito dal Computer History Museum il più antico calcolatore digitale del mondo; fu distrutto in un bombardamento su Berlino nel 1943. A Bletchley Park il gruppo di Tommy Flowers costruì il Colossus, operativo nel 1944 con 2.500 tubi sottovuoto, impiegato nella decrittazione legata a Enigma insieme alle Bombe di Alan Turing e Harold Keen. Negli Stati Uniti l'ENIAC fu costruito per l'esercito, che aveva bisogno di tavole di tiro balistico, e restò segreto fino al 15 febbraio 1946.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L'ENIAC, reso pubblico nel 1946, fu il primo calcolatore elettronico general purpose a diventare famoso su larga scala, ma non fu il primo in assoluto. Lo Z3, completato nel 1941 con relè elettromeccanici, è definito dal Computer History Museum il più antico calcolatore digitale del mondo; l'Atanasoff-Berry Computer risale al 1942 e il Colossus britannico al 1944.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valvole termoioniche erano ingombranti, fragili e generavano molto calore. Il 16 dicembre 1947, ai Bell Telephone Laboratories, John Bardeen e Walter Brattain, sotto la direzione di William Shockley, amplificarono per la prima volta un segnale elettrico con un piccolo dispositivo a stato solido, due contatti d'oro premuti su una lastra di germanio, capaci di amplificare il segnale fino a 100 volte; nel 1956 i tre ricevettero il Premio Nobel per la Fisica. Nel 1971 Federico Faggin, con Ted Hoff e Stanley Mazor, sviluppò per Intel il 4004, 2.250 transistor su un solo chip, lanciato il 15 novembre 1971 a $60, il primo microprocessore commerciale completo.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microprocessore rese pensabile un computer abbastanza piccolo ed economico da stare su una scrivania di casa. Nel gennaio 1975 la copertina di Popular Electronics mostrò il MITS Altair 8800, venduto in kit a $297, la macchina su cui Bill Gates e Paul Allen scrissero un interprete BASIC su licenza, episodio all'origine di Microsoft. L'anno dopo Steve Wozniak completò l'Apple-1, e nel 1977 arrivò l'Apple II, venduto in milioni di esemplari fino al 1993. Nel 1981 IBM lanciò il Model 5150 con processore Intel 8088 e sistema operativo MS-DOS. Nel febbraio 1984 Apple presentò il Macintosh a $2.500, con interfaccia grafica pilotata dal mouse, un'idea che Xerox PARC aveva già mostrato nel 1974 con il computer Alto.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marzo 1989 Tim Berners-Lee, che lavorava al CERN, scrisse la prima proposta per quello che sarebbe diventato il World Wide Web. Nel novembre 1990, con l'ingegnere di sistemi Robert Cailliau, la propose formalmente come progetto di ipertesto chiamato WorldWideWeb, in cui una rete di documenti collegati fra loro poteva essere consultata tramite programmi chiamati browser. Entro la fine del 1990 il primo server e il primo browser giravano al CERN su un computer NeXT, all'indirizzo info.cern.ch, il primo sito web della storia. Il 6 agosto 1991 un annuncio su un newsgroup Internet rese il progetto accessibile fuori dal CERN, e il 30 aprile 1993 il CERN rese il codice sorgente gratuito per chiunque, senza royalty. Entro la fine del 1994 si contavano circa 10.000 server web nel mondo e circa 10 milioni di utenti.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TECNOLOGIA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Storia del computer</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Da Babbage al web, senza un solo inventore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LA DOMANDA DI PARTENZA</a:t>
            </a:r>
            <a:endParaRPr lang="en-US" sz="1300" dirty="0"/>
          </a:p>
        </p:txBody>
      </p:sp>
      <p:sp>
        <p:nvSpPr>
          <p:cNvPr id="3" name="Shape 1"/>
          <p:cNvSpPr/>
          <p:nvPr/>
        </p:nvSpPr>
        <p:spPr>
          <a:xfrm>
            <a:off x="2327859" y="2106016"/>
            <a:ext cx="270459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Chi ha inventato il</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computer?</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macchine di Babbage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guerra accende l'elettronica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Dal transistor al chip</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Dalla scrivania al web</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IL PRECURSORE</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Charles Babbage</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Ottocento</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1821</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Controlla a mano tavole piene di errori</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1833</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La Difference Engine resta incompleta</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1834</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Concepisce l'Analytical Engine</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1843</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Ada Lovelace pubblica le sue note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MACCHINE, TRE PAESI</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Z3</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Konrad Zuse, Germania, 1941</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2.300 relè elettromeccanici</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Colossus</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Tommy Flowers, Bletchley Park</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Operativo nel 1944, 2.500 tubi</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ENIAC</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Mauchly ed Eckert, 1943-1945</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Reso pubblico il 15 febbraio 1946</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L'ENIAC non fu il primo computer.</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Lo Z3 di Konrad Zuse è del </a:t>
            </a:r>
            <a:pPr indent="0" marL="0">
              <a:lnSpc>
                <a:spcPct val="125000"/>
              </a:lnSpc>
              <a:buNone/>
            </a:pPr>
            <a:r>
              <a:rPr lang="en-US" sz="1750" b="1" dirty="0">
                <a:solidFill>
                  <a:schemeClr val="bg1"/>
                </a:solidFill>
                <a:latin typeface="+mn-lt" pitchFamily="34" charset="0"/>
                <a:ea typeface="+mn-lt" pitchFamily="34" charset="-122"/>
                <a:cs typeface="+mn-lt" pitchFamily="34" charset="-120"/>
              </a:rPr>
              <a:t>1941</a:t>
            </a:r>
            <a:pPr indent="0" marL="0">
              <a:lnSpc>
                <a:spcPct val="125000"/>
              </a:lnSpc>
              <a:buNone/>
            </a:pPr>
            <a:r>
              <a:rPr lang="en-US" sz="1750" dirty="0">
                <a:solidFill>
                  <a:srgbClr val="D8D6CF"/>
                </a:solidFill>
                <a:latin typeface="+mn-lt" pitchFamily="34" charset="0"/>
                <a:ea typeface="+mn-lt" pitchFamily="34" charset="-122"/>
                <a:cs typeface="+mn-lt" pitchFamily="34" charset="-120"/>
              </a:rPr>
              <a:t>, l'Atanasoff-Berry Computer del 1942, il Colossus britannico del 1944. La fama dell'ENIAC nasce dalla sua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visibilità</a:t>
            </a:r>
            <a:pPr indent="0" marL="0">
              <a:lnSpc>
                <a:spcPct val="125000"/>
              </a:lnSpc>
              <a:buNone/>
            </a:pPr>
            <a:r>
              <a:rPr lang="en-US" sz="1750" dirty="0">
                <a:solidFill>
                  <a:srgbClr val="D8D6CF"/>
                </a:solidFill>
                <a:latin typeface="+mn-lt" pitchFamily="34" charset="0"/>
                <a:ea typeface="+mn-lt" pitchFamily="34" charset="-122"/>
                <a:cs typeface="+mn-lt" pitchFamily="34" charset="-120"/>
              </a:rPr>
              <a:t> e dalla sua velocità.</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VALVOLE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ENIAC</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3800" b="1" dirty="0">
                <a:solidFill>
                  <a:schemeClr val="bg1"/>
                </a:solidFill>
                <a:latin typeface="+mj-lt" pitchFamily="34" charset="0"/>
                <a:ea typeface="+mj-lt" pitchFamily="34" charset="-122"/>
                <a:cs typeface="+mj-lt" pitchFamily="34" charset="-120"/>
              </a:rPr>
              <a:t>18.000</a:t>
            </a:r>
            <a:pPr indent="0" marL="0">
              <a:buNone/>
            </a:pPr>
            <a:r>
              <a:rPr lang="en-US" sz="1600" b="1" dirty="0">
                <a:solidFill>
                  <a:schemeClr val="bg1"/>
                </a:solidFill>
                <a:latin typeface="+mj-lt" pitchFamily="34" charset="0"/>
                <a:ea typeface="+mj-lt" pitchFamily="34" charset="-122"/>
                <a:cs typeface="+mj-lt" pitchFamily="34" charset="-120"/>
              </a:rPr>
              <a:t> valvole</a:t>
            </a:r>
            <a:endParaRPr lang="en-US" sz="38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Quasi, e 30 tonnellate di peso</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TRANSISTOR</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Bell Labs</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100</a:t>
            </a:r>
            <a:pPr indent="0" marL="0">
              <a:buNone/>
            </a:pPr>
            <a:r>
              <a:rPr lang="en-US" sz="1600" b="1" dirty="0">
                <a:solidFill>
                  <a:schemeClr val="bg1"/>
                </a:solidFill>
                <a:latin typeface="+mj-lt" pitchFamily="34" charset="0"/>
                <a:ea typeface="+mj-lt" pitchFamily="34" charset="-122"/>
                <a:cs typeface="+mj-lt" pitchFamily="34" charset="-120"/>
              </a:rPr>
              <a:t> volte</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Bardeen e Brattain, 16 dicembre 1947</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MICROPROCESSORE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Intel 4004</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600" b="1" dirty="0">
                <a:solidFill>
                  <a:schemeClr val="accent1"/>
                </a:solidFill>
                <a:latin typeface="+mj-lt" pitchFamily="34" charset="0"/>
                <a:ea typeface="+mj-lt" pitchFamily="34" charset="-122"/>
                <a:cs typeface="+mj-lt" pitchFamily="34" charset="-120"/>
              </a:rPr>
              <a:t>2.250</a:t>
            </a:r>
            <a:pPr indent="0" marL="0">
              <a:buNone/>
            </a:pPr>
            <a:r>
              <a:rPr lang="en-US" sz="1600" b="1" dirty="0">
                <a:solidFill>
                  <a:schemeClr val="accent1"/>
                </a:solidFill>
                <a:latin typeface="+mj-lt" pitchFamily="34" charset="0"/>
                <a:ea typeface="+mj-lt" pitchFamily="34" charset="-122"/>
                <a:cs typeface="+mj-lt" pitchFamily="34" charset="-120"/>
              </a:rPr>
              <a:t> su un chip</a:t>
            </a:r>
            <a:endParaRPr lang="en-US" sz="3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Transistor, dal 15 novembre 1971</a:t>
            </a:r>
            <a:endParaRPr lang="en-US" sz="13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 KIT IN SCATOLA AL COMPUTER DI CASA</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47035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Apple II</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1977, milioni di esemplari</a:t>
            </a:r>
            <a:endParaRPr lang="en-US" sz="1600" dirty="0"/>
          </a:p>
        </p:txBody>
      </p:sp>
      <p:sp>
        <p:nvSpPr>
          <p:cNvPr id="5" name="Text 3"/>
          <p:cNvSpPr/>
          <p:nvPr/>
        </p:nvSpPr>
        <p:spPr>
          <a:xfrm>
            <a:off x="508772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Macintosh</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1984, il mouse e la grafica</a:t>
            </a:r>
            <a:endParaRPr lang="en-US" sz="1600" dirty="0"/>
          </a:p>
        </p:txBody>
      </p:sp>
      <p:sp>
        <p:nvSpPr>
          <p:cNvPr id="6" name="Shape 4"/>
          <p:cNvSpPr/>
          <p:nvPr/>
        </p:nvSpPr>
        <p:spPr>
          <a:xfrm>
            <a:off x="99303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Altair 8800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1975, in kit a $297</a:t>
            </a:r>
            <a:endParaRPr lang="en-US" sz="1400" dirty="0"/>
          </a:p>
        </p:txBody>
      </p:sp>
      <p:sp>
        <p:nvSpPr>
          <p:cNvPr id="8" name="Shape 6"/>
          <p:cNvSpPr/>
          <p:nvPr/>
        </p:nvSpPr>
        <p:spPr>
          <a:xfrm>
            <a:off x="4610405"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631997"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IBM Model 5150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1981, il primo PC IBM</a:t>
            </a:r>
            <a:endParaRPr lang="en-US" sz="1400" dirty="0"/>
          </a:p>
        </p:txBody>
      </p:sp>
      <p:sp>
        <p:nvSpPr>
          <p:cNvPr id="10" name="Shape 8"/>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Commodore 64</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1982, a $595</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LA RETE</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Tim Berners-Lee</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Al CERN, dal 1989</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1989</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Scrive la prima proposta al CERN</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1990</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Il primo sito web, su un computer NeXT</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1991</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Il 6 agosto il web esce dal CERN</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1993</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Il 30 aprile il codice diventa gratuito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recaplica.com/it/tecnologia/storia-del-computer/</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Computer History Museum · CERN</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Storia del computer: riassunto dell'evoluzione fino a internet — Recap</dc:title>
  <dc:subject>PptxGenJS Presentation</dc:subject>
  <dc:creator>Recaplica</dc:creator>
  <cp:lastModifiedBy>Recaplica</cp:lastModifiedBy>
  <cp:revision>1</cp:revision>
  <dcterms:created xsi:type="dcterms:W3CDTF">2026-09-29T17:01:16Z</dcterms:created>
  <dcterms:modified xsi:type="dcterms:W3CDTF">2026-09-29T17:01:16Z</dcterms:modified>
</cp:coreProperties>
</file>