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storia del computer parte da macchine di calcolo meccaniche progettate nell'Ottocento e passa, nel giro di un secolo, per i primi calcolatori elettronici della Seconda guerra mondiale, l'invenzione del transistor e la nascita del microprocessore, fino ai personal computer degli anni Ottanta e alla nascita del web. Il filo che unisce le tappe è la miniaturizzazione, da macchine grandi come stanze intere a dispositivi che stanno su una scrivania.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computer è il risultato del lavoro di molte persone diverse. Charles Babbage concepì il concetto di macchina di calcolo programmabile negli anni 1830, Konrad Zuse costruì il primo calcolatore digitale funzionante nel 1941, John Mauchly e J. Presper Eckert realizzarono l'ENIAC nel 1943-1945, e il transistor che rese possibili i computer moderni fu inventato nel 1947 da John Bardeen e Walter Brattain ai Bell Telephone Laboratories. Non esiste un unico inventore né una singola data di nascita, ogni tappa si è aggiunta alle precedenti.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1821 Babbage controllava a mano, con l'astronomo John Herschel, tavole di calcolo piene di errori, e da quell'insofferenza nacque la Difference Engine, macchina meccanica per calcolare funzioni polinomiali, con circa 25.000 componenti previsti e un peso stimato di 4 tonnellate. Il progetto fu interrotto nel 1833 per una disputa con il mastro tornitore. Nel 1834 concepì l'Analytical Engine, non più dedicata a un solo tipo di calcolo ma programmabile per usi generali, mai completata in vita sua. Ada Lovelace, che lo aveva incontrato nel 1833 a soli 17 anni, pubblicò nel 1843 la traduzione di un articolo sull'Analytical Engine con note lunghe il triplo dell'originale, le prime descrizioni pubblicate di un programma per computer.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Seconda guerra mondiale spinse diversi paesi a costruire macchine di calcolo in parallelo, spesso senza che i team sapessero l'uno dell'altro. Lo Z3 di Konrad Zuse, del 1941, aveva 2.300 relè e aritmetica binaria in virgola mobile con parola di 22 bit, ed è definito dal Computer History Museum il più antico calcolatore digitale del mondo; fu distrutto in un bombardamento su Berlino nel 1943. A Bletchley Park il gruppo di Tommy Flowers costruì il Colossus, operativo nel 1944 con 2.500 tubi sottovuoto, impiegato nella decrittazione legata a Enigma insieme alle Bombe di Alan Turing e Harold Keen. Negli Stati Uniti l'ENIAC fu costruito per l'esercito, che aveva bisogno di tavole di tiro balistico, e restò segreto fino al 15 febbraio 1946.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L'ENIAC pesava 30 tonnellate ed era grande come una stanza intera, con quasi 18.000 valvole termoioniche, ed era più di 1.000 volte più veloce dei calcolatori elettromeccanici che l'avevano preceduto. Una valvola si guastava mediamente ogni uno o due giorni, e il team di manutenzione imparò a individuare e sostituire il componente difettoso in appena 15 minuti. La macchina restò in funzione per circa un decennio, fino a un guasto legato a un fulmine nel 1955.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L'ENIAC, reso pubblico nel 1946, fu il primo calcolatore elettronico general purpose a diventare famoso su larga scala, ma non fu il primo in assoluto. Lo Z3, completato nel 1941 con relè elettromeccanici, è definito dal Computer History Museum il più antico calcolatore digitale del mondo; l'Atanasoff-Berry Computer risale al 1942 e il Colossus britannico al 1944.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valvole termoioniche erano ingombranti, fragili e generavano molto calore. Il 16 dicembre 1947, ai Bell Telephone Laboratories, John Bardeen e Walter Brattain, sotto la direzione di William Shockley, amplificarono per la prima volta un segnale elettrico con un piccolo dispositivo a stato solido, due contatti d'oro premuti su una lastra di germanio, capaci di amplificare il segnale fino a 100 volte; nel 1956 i tre ricevettero il Premio Nobel per la Fisica. Nel 1971 Federico Faggin, con Ted Hoff e Stanley Mazor, sviluppò per Intel il 4004, 2.250 transistor su un solo chip, lanciato il 15 novembre 1971 a $60, il primo microprocessore commerciale completo.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passaggio dalle valvole ai transistor fu tra i fattori chiave che resero possibili macchine più piccole, più economiche da produrre e meno soggette a guasti quotidiani. Fu però una transizione graduale, non immediata, già nel novembre 1953 il prototipo britannico Manchester TC usava 92 transistor a contatto puntiforme, ma nel 1958 il sistema di difesa aerea SAGE, con 23 siti collegati fra Stati Uniti e Canada, combinava ancora 55.000 tubi con 13.000 transistor.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microprocessore rese pensabile un computer abbastanza piccolo ed economico da stare su una scrivania di casa. Nel gennaio 1975 la copertina di Popular Electronics mostrò il MITS Altair 8800, venduto in kit a $297, la macchina su cui Bill Gates e Paul Allen scrissero un interprete BASIC su licenza, episodio all'origine di Microsoft. L'anno dopo Steve Wozniak completò l'Apple-1, e nel 1977 arrivò l'Apple II, venduto in milioni di esemplari fino al 1993. Nel 1981 IBM lanciò il Model 5150 con processore Intel 8088 e sistema operativo MS-DOS. Nel febbraio 1984 Apple presentò il Macintosh a $2.500, con interfaccia grafica pilotata dal mouse, un'idea che Xerox PARC aveva già mostrato nel 1974 con il computer Alto.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Commodore 64 debuttò nel 1982 a $595, con microprocessore MOS 6502 e 64 KB di RAM. Secondo il Computer History Museum ne furono venduti 22 milioni di esemplari entro il 1993, e il Guinness dei Primati lo riconosce dal 2006 come il singolo modello di computer più venduto della storia.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marzo 1989 Tim Berners-Lee, che lavorava al CERN, scrisse la prima proposta per quello che sarebbe diventato il World Wide Web. Nel novembre 1990, con l'ingegnere di sistemi Robert Cailliau, la propose formalmente come progetto di ipertesto chiamato WorldWideWeb, in cui una rete di documenti collegati fra loro poteva essere consultata tramite programmi chiamati browser. Entro la fine del 1990 il primo server e il primo browser giravano al CERN su un computer NeXT, all'indirizzo info.cern.ch, il primo sito web della storia. Il 6 agosto 1991 un annuncio su un newsgroup Internet rese il progetto accessibile fuori dal CERN, e il 30 aprile 1993 il CERN rese il codice sorgente gratuito per chiunque, senza royalty. Entro la fine del 1994 si contavano circa 10.000 server web nel mondo e circa 10 milioni di utenti.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L'Intel 4004, sviluppato da Federico Faggin, Ted Hoff e Stanley Mazor a partire da una commessa della giapponese Busicom per una calcolatrice, fu lanciato il 15 novembre 1971 a $60 e conteneva 2.250 transistor su un solo chip. Se c'è tempo, seconda domanda dal quiz del Recap, chi concepì nel 1834 l'Analytical Engine, una macchina di calcolo programmabile per usi generali? (Charles Babbage.)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Storia del computer</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 Babbage al web, senza un solo inventore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DI PARTENZA</a:t>
            </a:r>
            <a:endParaRPr lang="en-US" sz="1300" dirty="0"/>
          </a:p>
        </p:txBody>
      </p:sp>
      <p:sp>
        <p:nvSpPr>
          <p:cNvPr id="3" name="Shape 1"/>
          <p:cNvSpPr/>
          <p:nvPr/>
        </p:nvSpPr>
        <p:spPr>
          <a:xfrm>
            <a:off x="2327859" y="2106016"/>
            <a:ext cx="270459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ha inventato il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computer?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macchine di Babbage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guerra accende l'elettronica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 transistor al chip</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Dalla scrivania al web</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Le macchine di Babbage</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calcolo a mano, e l'idea di una macchina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PRECURSORE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Charles Babbage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Ottocento</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1821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Controlla a mano tavole piene di errori</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1833</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Difference Engine resta incompleta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1834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Concepisce l'Analytical Engine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1843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Ada Lovelace pubblica le sue note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50" b="1" dirty="0">
                <a:solidFill>
                  <a:schemeClr val="tx1"/>
                </a:solidFill>
                <a:latin typeface="+mj-lt" pitchFamily="34" charset="0"/>
                <a:ea typeface="+mj-lt" pitchFamily="34" charset="-122"/>
                <a:cs typeface="+mj-lt" pitchFamily="34" charset="-120"/>
              </a:rPr>
              <a:t>La guerra accende l'elettronica</a:t>
            </a:r>
            <a:endParaRPr lang="en-US" sz="2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Z3, Colossus, ENIAC, tre paesi in parallelo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MACCHINE, TRE PAESI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Z3</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Konrad Zuse, Germania, 1941</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2.300 relè elettromeccanici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Colossus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Tommy Flowers, Bletchley Park</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Operativo nel 1944, 2.500 tubi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ENIAC</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Mauchly ed Eckert, 1943-1945</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Reso pubblico il 15 febbraio 1946</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COM'ERA UNA MACCHINA DEL 1946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tonnellate</a:t>
            </a:r>
            <a:pPr indent="0" marL="0">
              <a:lnSpc>
                <a:spcPct val="120000"/>
              </a:lnSpc>
              <a:buNone/>
            </a:pPr>
            <a:r>
              <a:rPr lang="en-US" sz="1500" dirty="0">
                <a:solidFill>
                  <a:schemeClr val="tx2"/>
                </a:solidFill>
                <a:latin typeface="+mn-lt" pitchFamily="34" charset="0"/>
                <a:ea typeface="+mn-lt" pitchFamily="34" charset="-122"/>
                <a:cs typeface="+mn-lt" pitchFamily="34" charset="-120"/>
              </a:rPr>
              <a:t>: e le dimensioni di una stanza intera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volte più veloce</a:t>
            </a:r>
            <a:pPr indent="0" marL="0">
              <a:lnSpc>
                <a:spcPct val="120000"/>
              </a:lnSpc>
              <a:buNone/>
            </a:pPr>
            <a:r>
              <a:rPr lang="en-US" sz="1500" dirty="0">
                <a:solidFill>
                  <a:schemeClr val="tx2"/>
                </a:solidFill>
                <a:latin typeface="+mn-lt" pitchFamily="34" charset="0"/>
                <a:ea typeface="+mn-lt" pitchFamily="34" charset="-122"/>
                <a:cs typeface="+mn-lt" pitchFamily="34" charset="-120"/>
              </a:rPr>
              <a:t>: dei calcolatori elettromeccanici di prima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minuti</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trovare e sostituire la valvola guasta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L'ENIAC non fu il primo computer.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Lo Z3 di Konrad Zuse è del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1941</a:t>
            </a:r>
            <a:pPr indent="0" marL="0">
              <a:lnSpc>
                <a:spcPct val="125000"/>
              </a:lnSpc>
              <a:buNone/>
            </a:pPr>
            <a:r>
              <a:rPr lang="en-US" sz="1750" dirty="0">
                <a:solidFill>
                  <a:srgbClr val="D8D6CF"/>
                </a:solidFill>
                <a:latin typeface="+mn-lt" pitchFamily="34" charset="0"/>
                <a:ea typeface="+mn-lt" pitchFamily="34" charset="-122"/>
                <a:cs typeface="+mn-lt" pitchFamily="34" charset="-120"/>
              </a:rPr>
              <a:t>, l'Atanasoff-Berry Computer del 1942, il Colossus britannico del 1944. La fama dell'ENIAC nasce dalla sua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visibilità</a:t>
            </a:r>
            <a:pPr indent="0" marL="0">
              <a:lnSpc>
                <a:spcPct val="125000"/>
              </a:lnSpc>
              <a:buNone/>
            </a:pPr>
            <a:r>
              <a:rPr lang="en-US" sz="1750" dirty="0">
                <a:solidFill>
                  <a:srgbClr val="D8D6CF"/>
                </a:solidFill>
                <a:latin typeface="+mn-lt" pitchFamily="34" charset="0"/>
                <a:ea typeface="+mn-lt" pitchFamily="34" charset="-122"/>
                <a:cs typeface="+mn-lt" pitchFamily="34" charset="-120"/>
              </a:rPr>
              <a:t> e dalla sua velocità.</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Dal transistor al chip</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Più piccolo, più economico, meno guasti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VALVOLE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ENIAC</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800" b="1" dirty="0">
                <a:solidFill>
                  <a:schemeClr val="bg1"/>
                </a:solidFill>
                <a:latin typeface="+mj-lt" pitchFamily="34" charset="0"/>
                <a:ea typeface="+mj-lt" pitchFamily="34" charset="-122"/>
                <a:cs typeface="+mj-lt" pitchFamily="34" charset="-120"/>
              </a:rPr>
              <a:t>18.000</a:t>
            </a:r>
            <a:pPr indent="0" marL="0">
              <a:buNone/>
            </a:pPr>
            <a:r>
              <a:rPr lang="en-US" sz="1600" b="1" dirty="0">
                <a:solidFill>
                  <a:schemeClr val="bg1"/>
                </a:solidFill>
                <a:latin typeface="+mj-lt" pitchFamily="34" charset="0"/>
                <a:ea typeface="+mj-lt" pitchFamily="34" charset="-122"/>
                <a:cs typeface="+mj-lt" pitchFamily="34" charset="-120"/>
              </a:rPr>
              <a:t> valvole</a:t>
            </a:r>
            <a:endParaRPr lang="en-US" sz="38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Quasi, e 30 tonnellate di peso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TRANSISTOR</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Bell Labs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100</a:t>
            </a:r>
            <a:pPr indent="0" marL="0">
              <a:buNone/>
            </a:pPr>
            <a:r>
              <a:rPr lang="en-US" sz="1600" b="1" dirty="0">
                <a:solidFill>
                  <a:schemeClr val="bg1"/>
                </a:solidFill>
                <a:latin typeface="+mj-lt" pitchFamily="34" charset="0"/>
                <a:ea typeface="+mj-lt" pitchFamily="34" charset="-122"/>
                <a:cs typeface="+mj-lt" pitchFamily="34" charset="-120"/>
              </a:rPr>
              <a:t> volte</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Bardeen e Brattain, 16 dicembre 1947</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MICROPROCESSORE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Intel 4004</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600" b="1" dirty="0">
                <a:solidFill>
                  <a:schemeClr val="accent1"/>
                </a:solidFill>
                <a:latin typeface="+mj-lt" pitchFamily="34" charset="0"/>
                <a:ea typeface="+mj-lt" pitchFamily="34" charset="-122"/>
                <a:cs typeface="+mj-lt" pitchFamily="34" charset="-120"/>
              </a:rPr>
              <a:t>2.250</a:t>
            </a:r>
            <a:pPr indent="0" marL="0">
              <a:buNone/>
            </a:pPr>
            <a:r>
              <a:rPr lang="en-US" sz="1600" b="1" dirty="0">
                <a:solidFill>
                  <a:schemeClr val="accent1"/>
                </a:solidFill>
                <a:latin typeface="+mj-lt" pitchFamily="34" charset="0"/>
                <a:ea typeface="+mj-lt" pitchFamily="34" charset="-122"/>
                <a:cs typeface="+mj-lt" pitchFamily="34" charset="-120"/>
              </a:rPr>
              <a:t> su un chip</a:t>
            </a:r>
            <a:endParaRPr lang="en-US" sz="3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Transistor, dal 15 novembre 1971</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VALVOLE CONTRO TRANSISTOR</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Valvole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INGOMBRO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Grandi, fragili, calde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GUASTI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Uno ogni uno o due giorni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Transistor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INGOMBRO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Due contatti su germanio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GUASTI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Macchine più affidabili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Nel 1958 il SAGE univa ancora 55.000 tubi e 13.000 transistor.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Dalla scrivania al web</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computer di casa e la rete di documenti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KIT IN SCATOLA AL COMPUTER DI CASA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Apple II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1977, milioni di esemplari</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Macintosh</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1984, il mouse e la grafica</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Altair 8800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1975, in kit a $297</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IBM Model 5150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1981, il primo PC IBM</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Commodore 64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1982, a $595</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COMPUTER PIÙ VENDUTO DELLA STORIA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esemplari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Commodore 64 venduti entro il 1993</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$595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prezzo di lancio</a:t>
            </a:r>
            <a:pPr indent="0" marL="0">
              <a:lnSpc>
                <a:spcPct val="120000"/>
              </a:lnSpc>
              <a:buNone/>
            </a:pPr>
            <a:r>
              <a:rPr lang="en-US" sz="1500" dirty="0">
                <a:solidFill>
                  <a:schemeClr val="tx2"/>
                </a:solidFill>
                <a:latin typeface="+mn-lt" pitchFamily="34" charset="0"/>
                <a:ea typeface="+mn-lt" pitchFamily="34" charset="-122"/>
                <a:cs typeface="+mn-lt" pitchFamily="34" charset="-120"/>
              </a:rPr>
              <a:t>: nel 1982</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riconoscimento</a:t>
            </a:r>
            <a:pPr indent="0" marL="0">
              <a:lnSpc>
                <a:spcPct val="120000"/>
              </a:lnSpc>
              <a:buNone/>
            </a:pPr>
            <a:r>
              <a:rPr lang="en-US" sz="1500" dirty="0">
                <a:solidFill>
                  <a:schemeClr val="tx2"/>
                </a:solidFill>
                <a:latin typeface="+mn-lt" pitchFamily="34" charset="0"/>
                <a:ea typeface="+mn-lt" pitchFamily="34" charset="-122"/>
                <a:cs typeface="+mn-lt" pitchFamily="34" charset="-120"/>
              </a:rPr>
              <a:t>: dal Guinness dei Primati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RETE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Tim Berners-Lee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Al CERN, dal 1989</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1989</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Scrive la prima proposta al CERN</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1990</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primo sito web, su un computer NeXT</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6 agosto il web esce dal CERN</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30 aprile il codice diventa gratuito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Quale fu il primo microprocessore commerciale su un solo chip?</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Intel 8088</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Intel 4004</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MOS 6502</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recaplica.com/it/tecnologia/storia-del-computer/</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Computer History Museum · CERN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Storia del computer: riassunto dell'evoluzione fino a internet — Recap</dc:title>
  <dc:subject>PptxGenJS Presentation</dc:subject>
  <dc:creator>Recaplica</dc:creator>
  <cp:lastModifiedBy>Recaplica</cp:lastModifiedBy>
  <cp:revision>1</cp:revision>
  <dcterms:created xsi:type="dcterms:W3CDTF">2026-09-29T17:01:16Z</dcterms:created>
  <dcterms:modified xsi:type="dcterms:W3CDTF">2026-09-29T17:01:16Z</dcterms:modified>
</cp:coreProperties>
</file>