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notesMasterIdLst>
    <p:notesMasterId r:id="rId16"/>
  </p:notesMasterIdLst>
  <p:sldSz cx="9144000" cy="5143500"/>
  <p:notesSz cx="5143500" cy="9144000"/>
  <p:embeddedFontLst>
    <p:embeddedFont>
      <p:font typeface="Bricolage Grotesque"/>
      <p:regular r:id="rId21"/>
      <p:bold r:id="rId22"/>
    </p:embeddedFont>
    <p:embeddedFont>
      <p:font typeface="Atkinson Hyperlegible"/>
      <p:regular r:id="rId23"/>
      <p:bold r:id="rId24"/>
      <p:italic r:id="rId25"/>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notesMaster" Target="notesMasters/notesMaster1.xml"/><Relationship Id="rId17" Type="http://schemas.openxmlformats.org/officeDocument/2006/relationships/presProps" Target="presProps.xml"/><Relationship Id="rId18" Type="http://schemas.openxmlformats.org/officeDocument/2006/relationships/viewProps" Target="viewProps.xml"/><Relationship Id="rId19" Type="http://schemas.openxmlformats.org/officeDocument/2006/relationships/theme" Target="theme/theme1.xml"/><Relationship Id="rId20" Type="http://schemas.openxmlformats.org/officeDocument/2006/relationships/tableStyles" Target="tableStyles.xml"/><Relationship Id="rId21" Type="http://schemas.openxmlformats.org/officeDocument/2006/relationships/font" Target="fonts/font1.fntdata"/><Relationship Id="rId22" Type="http://schemas.openxmlformats.org/officeDocument/2006/relationships/font" Target="fonts/font2.fntdata"/><Relationship Id="rId23" Type="http://schemas.openxmlformats.org/officeDocument/2006/relationships/font" Target="fonts/font3.fntdata"/><Relationship Id="rId24" Type="http://schemas.openxmlformats.org/officeDocument/2006/relationships/font" Target="fonts/font4.fntdata"/><Relationship Id="rId25"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Apple nasce il 1° aprile 1976 in un garage di Los Altos, e la sua storia passa da una cacciata, un decennio fuori e un ritorno.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risposta comune è Jobs e Wozniak, ma il 1° aprile 1976 il socio fondatore era un terzo, Ronald Wayne, che uscì dopo dodici giorni vendendo il suo 10% per 800 dollari.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percorso va dal garage del 1976 alla morte di Jobs nel 2011, passando per un decennio fuori Apple che pochi conoscono nel dettaglio.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Jobs e Wozniak si dividono il 45% a testa, Wayne riceve il 10%. Wayne esce dopo dodici giorni perché teme di dover rispondere di persona dei debiti della società.</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Sculley era arrivato in Apple nel 1983 come amministratore delegato; lo scontro con Jobs porta il board a spostarlo dai ruoli operativi nella primavera del 1985, e Jobs si dimette formalmente in settembre.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Pixar non aveva ancora un vero business né profitti. Pochi mesi dopo, il successo di Toy Story e l'IPO della società cambiano tutto: la quota dell'80% di Jobs vale da un giorno all'altro oltre un miliardo di dollari.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Tre cifre della stessa parabola, l'acquisto di NeXT che riporta Jobs in Apple, l'investimento di Microsoft che la salva da una crisi profonda, e la vendita di Pixar a Disney che chiude la storia finanziaria dell'azienda di animazione.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1998 l'iMac, disegnato da Jony Ive, diventa il computer più venduto della stagione natalizia. Nel 2001 arriva l'iPod, nel 2007 l'iPhone, con un'interfaccia multitouch che ridefinisce il telefono cellulare.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per lo scontro con l'allora CEO John Sculley, che lo aveva esautorato dai poteri operativi nella primavera del 1985. Seconda domanda per la classe, in che anno Apple ha acquisito NeXT?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racconta anche il legame tecnico tra NeXTSTEP e macOS, e i dettagli dell'accordo con Microsoft del 1997.</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4.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TECNOLOGIA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Apple e Steve Jobs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Dal garage alla cacciata, fino al ritorno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PRIMA DI INIZIARE</a:t>
            </a:r>
            <a:endParaRPr lang="en-US" sz="1300" dirty="0"/>
          </a:p>
        </p:txBody>
      </p:sp>
      <p:sp>
        <p:nvSpPr>
          <p:cNvPr id="3" name="Shape 1"/>
          <p:cNvSpPr/>
          <p:nvPr/>
        </p:nvSpPr>
        <p:spPr>
          <a:xfrm>
            <a:off x="4618380" y="2106016"/>
            <a:ext cx="2320138"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Chi ha fondato davvero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Apple?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QUATTRO TAPPE</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Fondazione e primi anni</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cacciata di Jobs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NeXT e Pixar</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ritorno e i grandi lanci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450" b="1" dirty="0">
                <a:solidFill>
                  <a:schemeClr val="tx1"/>
                </a:solidFill>
                <a:latin typeface="+mj-lt" pitchFamily="34" charset="0"/>
                <a:ea typeface="+mj-lt" pitchFamily="34" charset="-122"/>
                <a:cs typeface="+mj-lt" pitchFamily="34" charset="-120"/>
              </a:rPr>
              <a:t>Fondazione e primi anni</a:t>
            </a:r>
            <a:endParaRPr lang="en-US" sz="34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garage, tre soci, un'idea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1976</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I tre fondatori</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1976-1977</a:t>
            </a:r>
            <a:endParaRPr lang="en-US" sz="1700" dirty="0"/>
          </a:p>
        </p:txBody>
      </p:sp>
      <p:sp>
        <p:nvSpPr>
          <p:cNvPr id="5" name="Text 3"/>
          <p:cNvSpPr/>
          <p:nvPr/>
        </p:nvSpPr>
        <p:spPr>
          <a:xfrm>
            <a:off x="3886200" y="12687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1976</a:t>
            </a:r>
            <a:endParaRPr lang="en-US" sz="2100" dirty="0"/>
          </a:p>
        </p:txBody>
      </p:sp>
      <p:sp>
        <p:nvSpPr>
          <p:cNvPr id="6" name="Shape 4"/>
          <p:cNvSpPr/>
          <p:nvPr/>
        </p:nvSpPr>
        <p:spPr>
          <a:xfrm>
            <a:off x="5074920" y="1323594"/>
            <a:ext cx="0" cy="530352"/>
          </a:xfrm>
          <a:prstGeom prst="line">
            <a:avLst/>
          </a:prstGeom>
          <a:noFill/>
          <a:ln w="38100">
            <a:solidFill>
              <a:srgbClr val="E3DDCF"/>
            </a:solidFill>
            <a:prstDash val="solid"/>
          </a:ln>
        </p:spPr>
      </p:sp>
      <p:sp>
        <p:nvSpPr>
          <p:cNvPr id="7" name="Text 5"/>
          <p:cNvSpPr/>
          <p:nvPr/>
        </p:nvSpPr>
        <p:spPr>
          <a:xfrm>
            <a:off x="5257800" y="12687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Apple nasce il 1° aprile</a:t>
            </a:r>
            <a:endParaRPr lang="en-US" sz="1500" dirty="0"/>
          </a:p>
        </p:txBody>
      </p:sp>
      <p:sp>
        <p:nvSpPr>
          <p:cNvPr id="8" name="Text 6"/>
          <p:cNvSpPr/>
          <p:nvPr/>
        </p:nvSpPr>
        <p:spPr>
          <a:xfrm>
            <a:off x="3886200" y="213741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1976</a:t>
            </a:r>
            <a:endParaRPr lang="en-US" sz="2100" dirty="0"/>
          </a:p>
        </p:txBody>
      </p:sp>
      <p:sp>
        <p:nvSpPr>
          <p:cNvPr id="9" name="Shape 7"/>
          <p:cNvSpPr/>
          <p:nvPr/>
        </p:nvSpPr>
        <p:spPr>
          <a:xfrm>
            <a:off x="5074920" y="2192274"/>
            <a:ext cx="0" cy="530352"/>
          </a:xfrm>
          <a:prstGeom prst="line">
            <a:avLst/>
          </a:prstGeom>
          <a:noFill/>
          <a:ln w="38100">
            <a:solidFill>
              <a:srgbClr val="E3DDCF"/>
            </a:solidFill>
            <a:prstDash val="solid"/>
          </a:ln>
        </p:spPr>
      </p:sp>
      <p:sp>
        <p:nvSpPr>
          <p:cNvPr id="10" name="Text 8"/>
          <p:cNvSpPr/>
          <p:nvPr/>
        </p:nvSpPr>
        <p:spPr>
          <a:xfrm>
            <a:off x="5257800" y="213741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Wayne vende il 10% per 800 dollari</a:t>
            </a:r>
            <a:endParaRPr lang="en-US" sz="1500" dirty="0"/>
          </a:p>
        </p:txBody>
      </p:sp>
      <p:sp>
        <p:nvSpPr>
          <p:cNvPr id="11" name="Text 9"/>
          <p:cNvSpPr/>
          <p:nvPr/>
        </p:nvSpPr>
        <p:spPr>
          <a:xfrm>
            <a:off x="3886200" y="30060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1977</a:t>
            </a:r>
            <a:endParaRPr lang="en-US" sz="2100" dirty="0"/>
          </a:p>
        </p:txBody>
      </p:sp>
      <p:sp>
        <p:nvSpPr>
          <p:cNvPr id="12" name="Shape 10"/>
          <p:cNvSpPr/>
          <p:nvPr/>
        </p:nvSpPr>
        <p:spPr>
          <a:xfrm>
            <a:off x="5074920" y="3060954"/>
            <a:ext cx="0" cy="530352"/>
          </a:xfrm>
          <a:prstGeom prst="line">
            <a:avLst/>
          </a:prstGeom>
          <a:noFill/>
          <a:ln w="38100">
            <a:solidFill>
              <a:srgbClr val="E3DDCF"/>
            </a:solidFill>
            <a:prstDash val="solid"/>
          </a:ln>
        </p:spPr>
      </p:sp>
      <p:sp>
        <p:nvSpPr>
          <p:cNvPr id="13" name="Text 11"/>
          <p:cNvSpPr/>
          <p:nvPr/>
        </p:nvSpPr>
        <p:spPr>
          <a:xfrm>
            <a:off x="5257800" y="30060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Debutta l'Apple II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cacciata di Jobs</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fondatore lascia la sua azienda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PRIMAVERA 1985</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Steve Jobs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RUOLO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Fondatore, capo del Macintosh</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1985</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Perde i poteri operativi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John Sculley</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RUOLO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CEO assunto nel 1983</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1985</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Convince il board a spostarlo</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Il 17 settembre 1985 Jobs si dimette da Apple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NeXT e Pixar</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Il decennio lontano da Apple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IL RETROSCENA</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Jobs pagava Pixar di tasca propria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Alla fine del 1994, pochi mesi prima di diventare miliardario con l'IPO di Pixar, Jobs copriva gli stipendi dei dipendenti con assegni personali, </a:t>
            </a:r>
            <a:pPr indent="0" marL="0">
              <a:lnSpc>
                <a:spcPct val="125000"/>
              </a:lnSpc>
              <a:buNone/>
            </a:pPr>
            <a:r>
              <a:rPr lang="en-US" sz="1750" b="1" dirty="0">
                <a:solidFill>
                  <a:schemeClr val="bg1"/>
                </a:solidFill>
                <a:latin typeface="+mn-lt" pitchFamily="34" charset="0"/>
                <a:ea typeface="+mn-lt" pitchFamily="34" charset="-122"/>
                <a:cs typeface="+mn-lt" pitchFamily="34" charset="-120"/>
              </a:rPr>
              <a:t>di tasca propria</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LE CIFRE DEL DECENNIO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429</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pagati per NeXT, dopo anni di perdite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investiti da Microsoft nel 1997</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7,4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dollari</a:t>
            </a:r>
            <a:pPr indent="0" marL="0">
              <a:lnSpc>
                <a:spcPct val="120000"/>
              </a:lnSpc>
              <a:buNone/>
            </a:pPr>
            <a:r>
              <a:rPr lang="en-US" sz="1500" dirty="0">
                <a:solidFill>
                  <a:schemeClr val="tx2"/>
                </a:solidFill>
                <a:latin typeface="+mn-lt" pitchFamily="34" charset="0"/>
                <a:ea typeface="+mn-lt" pitchFamily="34" charset="-122"/>
                <a:cs typeface="+mn-lt" pitchFamily="34" charset="-120"/>
              </a:rPr>
              <a:t>: incasso Pixar-Disney nel 2006</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500" b="1" dirty="0">
                <a:solidFill>
                  <a:schemeClr val="tx1"/>
                </a:solidFill>
                <a:latin typeface="+mj-lt" pitchFamily="34" charset="0"/>
                <a:ea typeface="+mj-lt" pitchFamily="34" charset="-122"/>
                <a:cs typeface="+mj-lt" pitchFamily="34" charset="-120"/>
              </a:rPr>
              <a:t>Il ritorno e i grandi lanci</a:t>
            </a:r>
            <a:endParaRPr lang="en-US" sz="35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iMac, iPod, iPhone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DAL RITORNO ALL'IPHONE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841248"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dic 1996</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Apple compra anche Jobs</a:t>
            </a:r>
            <a:endParaRPr lang="en-US" sz="1600" dirty="0"/>
          </a:p>
        </p:txBody>
      </p:sp>
      <p:sp>
        <p:nvSpPr>
          <p:cNvPr id="5" name="Text 3"/>
          <p:cNvSpPr/>
          <p:nvPr/>
        </p:nvSpPr>
        <p:spPr>
          <a:xfrm>
            <a:off x="5166360"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2001</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Lancio dell'iPod</a:t>
            </a:r>
            <a:endParaRPr lang="en-US" sz="1600" dirty="0"/>
          </a:p>
        </p:txBody>
      </p:sp>
      <p:sp>
        <p:nvSpPr>
          <p:cNvPr id="6" name="Shape 4"/>
          <p:cNvSpPr/>
          <p:nvPr/>
        </p:nvSpPr>
        <p:spPr>
          <a:xfrm>
            <a:off x="1307592"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29184"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Jobs torna, patto con Microsoft</a:t>
            </a:r>
            <a:endParaRPr lang="en-US" sz="1400" dirty="0"/>
          </a:p>
        </p:txBody>
      </p:sp>
      <p:sp>
        <p:nvSpPr>
          <p:cNvPr id="8" name="Shape 6"/>
          <p:cNvSpPr/>
          <p:nvPr/>
        </p:nvSpPr>
        <p:spPr>
          <a:xfrm>
            <a:off x="4846320"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867912"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1998</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Debutta l'iMac</a:t>
            </a:r>
            <a:endParaRPr lang="en-US" sz="1400" dirty="0"/>
          </a:p>
        </p:txBody>
      </p:sp>
      <p:sp>
        <p:nvSpPr>
          <p:cNvPr id="10" name="Shape 8"/>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2007</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Arriva l'iPhone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PROVA TU</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Perché Jobs lasciò Apple nel 1985?</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Il board gli tolse i poteri operativi dopo lo scontro con Sculley</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Andò in pensione dopo il successo del Macintosh</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Accettò un'offerta di lavoro di Microsoft</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tutta la storia su Recaplica </a:t>
            </a:r>
            <a:pPr indent="0" marL="0">
              <a:buNone/>
            </a:pPr>
            <a:r>
              <a:rPr lang="en-US" sz="1700" b="1" dirty="0">
                <a:solidFill>
                  <a:schemeClr val="bg1"/>
                </a:solidFill>
                <a:latin typeface="+mn-lt" pitchFamily="34" charset="0"/>
                <a:ea typeface="+mn-lt" pitchFamily="34" charset="-122"/>
                <a:cs typeface="+mn-lt" pitchFamily="34" charset="-120"/>
              </a:rPr>
              <a:t>recaplica.com/it/tecnologia/storia-apple-steve-jobs/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Computer History Museum · Cult of Mac · Fortune · AppleInsider</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14</Slides>
  <Notes>14</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14</vt:i4>
      </vt:variant>
    </vt:vector>
  </HeadingPairs>
  <TitlesOfParts>
    <vt:vector size="17"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di Apple e Steve Jobs, dal garage alla cacciata, fino al ritorno — Recap</dc:title>
  <dc:subject>PptxGenJS Presentation</dc:subject>
  <dc:creator>Recaplica</dc:creator>
  <cp:lastModifiedBy>Recaplica</cp:lastModifiedBy>
  <cp:revision>1</cp:revision>
  <dcterms:created xsi:type="dcterms:W3CDTF">2026-09-29T17:01:16Z</dcterms:created>
  <dcterms:modified xsi:type="dcterms:W3CDTF">2026-09-29T17:01:16Z</dcterms:modified>
</cp:coreProperties>
</file>