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«scatola nera» non è né nera né un solo apparecchio, sono due registratori arancioni, il FDR per i dati di volo e il CVR per l'audio di cabina, spesso uniti oggi in un unico dispositivo. Oggi vediamo cosa registrano, chi li ha inventati, a cosa resistono e cosa succede dopo un incidente.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risposta sta in due registratori costruiti per sopravvivere a urti violentissimi, incendi e la pressione degli abissi. Sono loro a permettere agli inquirenti di ricostruire cosa è successo anche quando dell'aereo resta ben poco. Nascono da un'idea del chimico australiano David Warren nel 1956, adottata per legge solo dopo un incidente del 1960 in cui la causa non fu mai accertata.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FDR, Flight Data Recorder, registra i parametri tecnici del volo, quota, velocità e rotta, e sui modelli più recenti può arrivare a oltre mille valori, con un minimo normativo di 88. Il CVR, Cockpit Voice Recorder, usa un microfono d'ambiente posizionato tra i due piloti e cattura su 4 canali audio le comunicazioni radio, la conversazione in cabina e i rumori utili a un'inchiesta, come il funzionamento dei motori o un allarme di stallo. Sull'Airbus A320, per esempio, sono stati introdotti registratori combinati che tengono in un solo apparecchio i dati di volo e l'audio di cabina.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salto tecnologico nel numero di parametri registrati dal FDR è stato enorme, secondo Airbus, dai circa 100 dell'A300B2 entrato in servizio a fine anni '70 ai circa 3.500 dell'A350 in 25 ore continue. Gli elicotteri, che affrontano dinamiche di volo diverse, registrano tipicamente tra 800 e 1.200 parametri. È cambiato anche il supporto, dalla pellicola fotografica al nastro magnetico fino alla memoria a stato solido, senza parti meccaniche in movimento.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autorità militari australiane liquidarono con un rifiuto il progetto di installare i registratori sui velivoli della Royal Australian Air Force, e il Dipartimento della Difesa si rifiutò persino di brevettare l'invenzione, giudicando ingiustificata la spesa di 2.000 sterline australiane. Il 10 giugno 1960 un Fokker F27 Friendship della Trans Australia Airlines precipitò vicino a Mackay, nel Queensland, uccidendo tutte le 29 persone a bordo. La commissione d'inchiesta si concluse il 10 novembre 1960 senza riuscire a stabilire la causa, e il giudice raccomandò l'installazione obbligatoria delle scatole nere sugli aerei commerciali. Il governo federale recepì la raccomandazione nel 1961, primo Paese al mondo, anche se acquistò un sistema americano al posto di quello di Warren. Negli Stati Uniti lo stesso obbligo arrivò nel 1965.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vera protezione viene dalla custodia. Gli standard tecnici, tra cui il TSO-C124 della FAA e l'equivalente europeo EUROCAE ED-112A, impongono che il contenitore resista a un urto di 3.400 G per 6,5 millisecondi, a un incendio fino a 1.100 °C, per 30 minuti secondo l'NTSB, e alla pressione dell'acqua fino a 6.100 metri di profondità, per un periodo prolungato di 30 giorni o più. Sugli elicotteri, Airbus distingue tra apparecchi pesanti, che reggono un'ora a quella temperatura, e leggeri, che ne reggono un quarto.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Ogni registratore porta un localizzatore acustico subacqueo, la sigla è ULB, che appena entra in contatto con l'acqua comincia a emettere un impulso ultrasonico a 37,5 kHz una volta al secondo, rilevabile da 1-2 chilometri in condizioni normali e fino a 4-5 chilometri in condizioni ideali. Sugli aerei di grandi dimensioni che volano oltre le 180 miglia nautiche dalla costa, l'EASA impone dal 2019 anche un secondo localizzatore a bassa frequenza, a 8,8 kHz, rilevabile da 13 a 22 chilometri. Recuperato l'apparecchio, gli specialisti scaricano, decodificano, validano e analizzano i dati, e sincronizzano l'audio di cabina con i parametri del FDR, i dati radar, i video delle telecamere aeroportuali e le registrazioni del controllo del traffico aereo.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L'arancione è stato scelto fin dalla concezione del dispositivo proprio perché rende molto più facile individuare la custodia metallica tra i rottami, mentre un colore nero, in mezzo a lamiere bruciate e terreno, sarebbe quasi impossibile da distinguere a vista. Il termine «black box» nasce da tutt'altra ragione, storica, e risale agli anni '30 e al registratore a pellicola fotografica dell'ingegnere francese François Hussenot, racchiuso in una scatola leggera ed ermetica. Il nome è rimasto, il colore 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TECNOLOGIA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La scatola nera degli aerei</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Due registratori, e tutto quello che sanno di un volo</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IL PUNTO DI PARTENZA</a:t>
            </a:r>
            <a:endParaRPr lang="en-US" sz="1300" dirty="0"/>
          </a:p>
        </p:txBody>
      </p:sp>
      <p:sp>
        <p:nvSpPr>
          <p:cNvPr id="3" name="Shape 1"/>
          <p:cNvSpPr/>
          <p:nvPr/>
        </p:nvSpPr>
        <p:spPr>
          <a:xfrm>
            <a:off x="2793340" y="1737208"/>
            <a:ext cx="3358947"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Come si ricostruisce un volo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quando dell'aereo resta ben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poco?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Due registratori, un nome solo</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L'idea di David Warren</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Costruita per sopravvivere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Dopo l'incidente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DUE APPARECCHI, DUE MESTIERI</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FDR, i dati di volo</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COSA REGISTRA</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Quota, velocità, rotta</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QUANTI DATI</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Da 88 a oltre 1.000</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CVR, l'audio di cabina</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COSA REGISTRA</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Radio, voci, rumori</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SU QUANTI CANALI</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4 canali audio</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Oggi i due apparecchi convivono spesso in un solo dispositivo combinato.</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QUANTI DATI ENTRANO IN UN REGISTRATORE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3.500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parametri</a:t>
            </a:r>
            <a:pPr indent="0" marL="0">
              <a:lnSpc>
                <a:spcPct val="120000"/>
              </a:lnSpc>
              <a:buNone/>
            </a:pPr>
            <a:r>
              <a:rPr lang="en-US" sz="1500" dirty="0">
                <a:solidFill>
                  <a:schemeClr val="tx2"/>
                </a:solidFill>
                <a:latin typeface="+mn-lt" pitchFamily="34" charset="0"/>
                <a:ea typeface="+mn-lt" pitchFamily="34" charset="-122"/>
                <a:cs typeface="+mn-lt" pitchFamily="34" charset="-120"/>
              </a:rPr>
              <a:t>: un Airbus A350, in 25 ore continue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parametri</a:t>
            </a:r>
            <a:pPr indent="0" marL="0">
              <a:lnSpc>
                <a:spcPct val="120000"/>
              </a:lnSpc>
              <a:buNone/>
            </a:pPr>
            <a:r>
              <a:rPr lang="en-US" sz="1500" dirty="0">
                <a:solidFill>
                  <a:schemeClr val="tx2"/>
                </a:solidFill>
                <a:latin typeface="+mn-lt" pitchFamily="34" charset="0"/>
                <a:ea typeface="+mn-lt" pitchFamily="34" charset="-122"/>
                <a:cs typeface="+mn-lt" pitchFamily="34" charset="-120"/>
              </a:rPr>
              <a:t>: l'Airbus A300B2 di fine anni '70</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canali audio</a:t>
            </a:r>
            <a:pPr indent="0" marL="0">
              <a:lnSpc>
                <a:spcPct val="120000"/>
              </a:lnSpc>
              <a:buNone/>
            </a:pPr>
            <a:r>
              <a:rPr lang="en-US" sz="1500" dirty="0">
                <a:solidFill>
                  <a:schemeClr val="tx2"/>
                </a:solidFill>
                <a:latin typeface="+mn-lt" pitchFamily="34" charset="0"/>
                <a:ea typeface="+mn-lt" pitchFamily="34" charset="-122"/>
                <a:cs typeface="+mn-lt" pitchFamily="34" charset="-120"/>
              </a:rPr>
              <a:t>: quelli su cui registra il CVR</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 PROTOTIPO ALL'OBBLIGO DI LEGGE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1307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Il rifiuto</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la Difesa non lo brevetta</a:t>
            </a:r>
            <a:endParaRPr lang="en-US" sz="1600" dirty="0"/>
          </a:p>
        </p:txBody>
      </p:sp>
      <p:sp>
        <p:nvSpPr>
          <p:cNvPr id="5" name="Text 3"/>
          <p:cNvSpPr/>
          <p:nvPr/>
        </p:nvSpPr>
        <p:spPr>
          <a:xfrm>
            <a:off x="508772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Nessuna causa</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l'inchiesta non la accerta</a:t>
            </a:r>
            <a:endParaRPr lang="en-US" sz="1600" dirty="0"/>
          </a:p>
        </p:txBody>
      </p:sp>
      <p:sp>
        <p:nvSpPr>
          <p:cNvPr id="6" name="Shape 4"/>
          <p:cNvSpPr/>
          <p:nvPr/>
        </p:nvSpPr>
        <p:spPr>
          <a:xfrm>
            <a:off x="83576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1956</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il prototipo di Warren</a:t>
            </a:r>
            <a:endParaRPr lang="en-US" sz="1400" dirty="0"/>
          </a:p>
        </p:txBody>
      </p:sp>
      <p:sp>
        <p:nvSpPr>
          <p:cNvPr id="8" name="Shape 6"/>
          <p:cNvSpPr/>
          <p:nvPr/>
        </p:nvSpPr>
        <p:spPr>
          <a:xfrm>
            <a:off x="4610405"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631997"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10 giugno 1960</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l'incidente di Mackay</a:t>
            </a:r>
            <a:endParaRPr lang="en-US" sz="1400" dirty="0"/>
          </a:p>
        </p:txBody>
      </p:sp>
      <p:sp>
        <p:nvSpPr>
          <p:cNvPr id="10" name="Shape 8"/>
          <p:cNvSpPr/>
          <p:nvPr/>
        </p:nvSpPr>
        <p:spPr>
          <a:xfrm>
            <a:off x="8070494"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1961</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l'obbligo in Australia</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L'URTO</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Impatto</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3.400</a:t>
            </a:r>
            <a:pPr indent="0" marL="0">
              <a:buNone/>
            </a:pPr>
            <a:r>
              <a:rPr lang="en-US" sz="1600" b="1" dirty="0">
                <a:solidFill>
                  <a:schemeClr val="bg1"/>
                </a:solidFill>
                <a:latin typeface="+mj-lt" pitchFamily="34" charset="0"/>
                <a:ea typeface="+mj-lt" pitchFamily="34" charset="-122"/>
                <a:cs typeface="+mj-lt" pitchFamily="34" charset="-120"/>
              </a:rPr>
              <a:t> G</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per 6,5 millisecondi</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IL FUOCO</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Incendio</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1.100</a:t>
            </a:r>
            <a:pPr indent="0" marL="0">
              <a:buNone/>
            </a:pPr>
            <a:r>
              <a:rPr lang="en-US" sz="1600" b="1" dirty="0">
                <a:solidFill>
                  <a:schemeClr val="bg1"/>
                </a:solidFill>
                <a:latin typeface="+mj-lt" pitchFamily="34" charset="0"/>
                <a:ea typeface="+mj-lt" pitchFamily="34" charset="-122"/>
                <a:cs typeface="+mj-lt" pitchFamily="34" charset="-120"/>
              </a:rPr>
              <a:t> °C</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per 30-60 minuti</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L'ACQUA</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Abissi</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6.100</a:t>
            </a:r>
            <a:pPr indent="0" marL="0">
              <a:buNone/>
            </a:pPr>
            <a:r>
              <a:rPr lang="en-US" sz="1600" b="1" dirty="0">
                <a:solidFill>
                  <a:schemeClr val="accent1"/>
                </a:solidFill>
                <a:latin typeface="+mj-lt" pitchFamily="34" charset="0"/>
                <a:ea typeface="+mj-lt" pitchFamily="34" charset="-122"/>
                <a:cs typeface="+mj-lt" pitchFamily="34" charset="-120"/>
              </a:rPr>
              <a:t> metri</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di profondità, per 30 giorni o più</a:t>
            </a:r>
            <a:endParaRPr lang="en-US" sz="13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 FONDALE AL LABORATORIO</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Localizzatore</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ULB, montato sul registratore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Un impulso a 37,5 kHz, una volta al secondo</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Laboratorio</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Negli Stati Uniti, l'NTSB a Washington</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Si scaricano, decodificano e validano i dati</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000" b="1" dirty="0">
                <a:solidFill>
                  <a:schemeClr val="tx1"/>
                </a:solidFill>
                <a:latin typeface="+mj-lt" pitchFamily="34" charset="0"/>
                <a:ea typeface="+mj-lt" pitchFamily="34" charset="-122"/>
                <a:cs typeface="+mj-lt" pitchFamily="34" charset="-120"/>
              </a:rPr>
              <a:t>Sincronizzazione</a:t>
            </a:r>
            <a:endParaRPr lang="en-US" sz="20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Il quadro completo del volo</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Audio, parametri, radar, video aeroportuali</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Le scatole nere non sono nere.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Sono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arancione acceso</a:t>
            </a:r>
            <a:pPr indent="0" marL="0">
              <a:lnSpc>
                <a:spcPct val="125000"/>
              </a:lnSpc>
              <a:buNone/>
            </a:pPr>
            <a:r>
              <a:rPr lang="en-US" sz="1750" dirty="0">
                <a:solidFill>
                  <a:srgbClr val="D8D6CF"/>
                </a:solidFill>
                <a:latin typeface="+mn-lt" pitchFamily="34" charset="0"/>
                <a:ea typeface="+mn-lt" pitchFamily="34" charset="-122"/>
                <a:cs typeface="+mn-lt" pitchFamily="34" charset="-120"/>
              </a:rPr>
              <a:t> fin dall'inizio, per essere individuate più facilmente tra i detriti. Il nome viene dagli anni '30, dai primi registratori </a:t>
            </a:r>
            <a:pPr indent="0" marL="0">
              <a:lnSpc>
                <a:spcPct val="125000"/>
              </a:lnSpc>
              <a:buNone/>
            </a:pPr>
            <a:r>
              <a:rPr lang="en-US" sz="1750" b="1" dirty="0">
                <a:solidFill>
                  <a:schemeClr val="bg1"/>
                </a:solidFill>
                <a:latin typeface="+mn-lt" pitchFamily="34" charset="0"/>
                <a:ea typeface="+mn-lt" pitchFamily="34" charset="-122"/>
                <a:cs typeface="+mn-lt" pitchFamily="34" charset="-120"/>
              </a:rPr>
              <a:t>a pellicola</a:t>
            </a:r>
            <a:pPr indent="0" marL="0">
              <a:lnSpc>
                <a:spcPct val="125000"/>
              </a:lnSpc>
              <a:buNone/>
            </a:pPr>
            <a:r>
              <a:rPr lang="en-US" sz="1750" dirty="0">
                <a:solidFill>
                  <a:srgbClr val="D8D6CF"/>
                </a:solidFill>
                <a:latin typeface="+mn-lt" pitchFamily="34" charset="0"/>
                <a:ea typeface="+mn-lt" pitchFamily="34" charset="-122"/>
                <a:cs typeface="+mn-lt" pitchFamily="34" charset="-120"/>
              </a:rPr>
              <a:t> chiusi in una custodia ermetica.</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recaplica.com/it/tecnologia/scatola-nera-aerei/</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NTSB · Airbus · eCFR (FAA) · The Conversation · Australian Aviation Hall of Fame</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Scatola nera degli aerei: come funziona e perché non è nera — Recap</dc:title>
  <dc:subject>PptxGenJS Presentation</dc:subject>
  <dc:creator>Recaplica</dc:creator>
  <cp:lastModifiedBy>Recaplica</cp:lastModifiedBy>
  <cp:revision>1</cp:revision>
  <dcterms:created xsi:type="dcterms:W3CDTF">2026-09-29T17:01:16Z</dcterms:created>
  <dcterms:modified xsi:type="dcterms:W3CDTF">2026-09-29T17:01:16Z</dcterms:modified>
</cp:coreProperties>
</file>