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Default Extension="fntdata" ContentType="application/x-fontdata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notesMasterIdLst>
    <p:notesMasterId r:id="rId12"/>
  </p:notesMasterIdLst>
  <p:sldSz cx="9144000" cy="5143500"/>
  <p:notesSz cx="5143500" cy="9144000"/>
  <p:embeddedFontLst>
    <p:embeddedFont>
      <p:font typeface="Bricolage Grotesque"/>
      <p:regular r:id="rId17"/>
      <p:bold r:id="rId18"/>
    </p:embeddedFont>
    <p:embeddedFont>
      <p:font typeface="Atkinson Hyperlegible"/>
      <p:regular r:id="rId19"/>
      <p:bold r:id="rId20"/>
      <p:italic r:id="rId21"/>
    </p:embeddedFont>
  </p:embeddedFontLst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notesMaster" Target="notesMasters/notesMaster1.xml"/><Relationship Id="rId13" Type="http://schemas.openxmlformats.org/officeDocument/2006/relationships/presProps" Target="presProps.xml"/><Relationship Id="rId14" Type="http://schemas.openxmlformats.org/officeDocument/2006/relationships/viewProps" Target="viewProps.xml"/><Relationship Id="rId15" Type="http://schemas.openxmlformats.org/officeDocument/2006/relationships/theme" Target="theme/theme1.xml"/><Relationship Id="rId16" Type="http://schemas.openxmlformats.org/officeDocument/2006/relationships/tableStyles" Target="tableStyles.xml"/><Relationship Id="rId17" Type="http://schemas.openxmlformats.org/officeDocument/2006/relationships/font" Target="fonts/font1.fntdata"/><Relationship Id="rId18" Type="http://schemas.openxmlformats.org/officeDocument/2006/relationships/font" Target="fonts/font2.fntdata"/><Relationship Id="rId19" Type="http://schemas.openxmlformats.org/officeDocument/2006/relationships/font" Target="fonts/font3.fntdata"/><Relationship Id="rId20" Type="http://schemas.openxmlformats.org/officeDocument/2006/relationships/font" Target="fonts/font4.fntdata"/><Relationship Id="rId21" Type="http://schemas.openxmlformats.org/officeDocument/2006/relationships/font" Target="fonts/font5.fntdata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Introduzione: ogni viaggio pone la stessa domanda pratica, come muoversi appena arrivati in un posto sconosciuto.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La risposta cambia da caso a caso: dipende da costo, sicurezza, tempo a disposizione e distanza.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Quattro tappe: i criteri di scelta, il trasporto pubblico, taxi e ride-sharing, trasferimenti e noleggio.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Il trasporto pubblico vince quasi sempre sul costo. La sicurezza dipende da controlli semplici, come targa e autista. Tempo e distanza decidono quando invece conviene un mezzo più diretto.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Dati della Commissione Europea, indagine Quality of Life in European Cities 2023, condotta da IPSOS su 83 città europee: la soddisfazione per il trasporto pubblico va da 29% a 91% a seconda della città.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Nel sondaggio GAO del 2024, targa e nome o foto dell'autista sono le informazioni indicate come più importanti per la sicurezza. Alcune app permettono anche di condividere il tragitto in tempo reale o di verificare un PIN al momento del ritiro.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Il taxi non è automaticamente il mezzo più controllato: le regole cambiano da Stato a Stato, e in molti casi le app di ride-sharing hanno requisiti più diffusi dei taxi.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Il Dipartimento di Stato USA raccomanda di organizzare il trasporto da e per l'aeroporto prima di arrivare, con un'azienda autorizzata e riconoscibile.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Risposta corretta: almeno una funzione di sicurezza pre-trip, come il controllo di targa o autista (GAO, 2024, sondaggio su 267 rispondenti di un campione di 304 persone in quattro località). Seconda domanda per la classe: quali controlli fareste voi prima di salire su un'auto sconosciuta?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Il mezzo giusto dipende dal viaggio, ma le verifiche di base restano sempre le stesse: costo, sicurezza, tempo, distanza.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2-1.png"/><Relationship Id="rId2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3-1.png"/><Relationship Id="rId2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8-1.png"/><Relationship Id="rId2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OV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869180"/>
            <a:ext cx="9144000" cy="274320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635240" y="384048"/>
            <a:ext cx="1005840" cy="100584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LAIN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scripts/assets/deck-logo-til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2920" y="4791456"/>
            <a:ext cx="201168" cy="201168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49808" y="4754880"/>
            <a:ext cx="14630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recaplica</a:t>
            </a:r>
            <a:endParaRPr lang="en-US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1003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HAPT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1004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ORTRAI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47472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1005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TRIPTYCH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048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3" name="Shape 1"/>
          <p:cNvSpPr/>
          <p:nvPr/>
        </p:nvSpPr>
        <p:spPr>
          <a:xfrm>
            <a:off x="3048000" y="0"/>
            <a:ext cx="3048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4" name="Shape 2"/>
          <p:cNvSpPr/>
          <p:nvPr/>
        </p:nvSpPr>
        <p:spPr>
          <a:xfrm>
            <a:off x="6096000" y="0"/>
            <a:ext cx="0" cy="514350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STATEMEN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1007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LOSING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4005072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005072"/>
            <a:ext cx="9144000" cy="64008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818120" y="384048"/>
            <a:ext cx="822960" cy="822960"/>
          </a:xfrm>
          <a:prstGeom prst="rect">
            <a:avLst/>
          </a:prstGeom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null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1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TECNOLOGIA · RECAP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02920" y="2103120"/>
            <a:ext cx="813816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2000"/>
              </a:lnSpc>
              <a:buNone/>
            </a:pPr>
            <a:r>
              <a:rPr lang="en-US" sz="6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Trasporti pubblici e mezzi locali in viaggio</a:t>
            </a:r>
            <a:endParaRPr lang="en-US" sz="6000" dirty="0"/>
          </a:p>
        </p:txBody>
      </p:sp>
      <p:sp>
        <p:nvSpPr>
          <p:cNvPr id="4" name="Text 2"/>
          <p:cNvSpPr/>
          <p:nvPr/>
        </p:nvSpPr>
        <p:spPr>
          <a:xfrm>
            <a:off x="548640" y="4114800"/>
            <a:ext cx="80467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9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Come scegliere il mezzo giusto quando non conosci il posto</a:t>
            </a:r>
            <a:endParaRPr lang="en-US" sz="1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3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APPENA ATTERRATO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03936" y="2106016"/>
            <a:ext cx="5795315" cy="348691"/>
          </a:xfrm>
          <a:prstGeom prst="rect">
            <a:avLst/>
          </a:prstGeom>
          <a:solidFill>
            <a:srgbClr val="FFD435"/>
          </a:solidFill>
          <a:ln/>
        </p:spPr>
      </p:sp>
      <p:sp>
        <p:nvSpPr>
          <p:cNvPr id="4" name="Text 2"/>
          <p:cNvSpPr/>
          <p:nvPr/>
        </p:nvSpPr>
        <p:spPr>
          <a:xfrm>
            <a:off x="548640" y="1822704"/>
            <a:ext cx="7955280" cy="15300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Come arrivi in centro, senza</a:t>
            </a:r>
            <a:endParaRPr lang="en-US" sz="4400" dirty="0"/>
          </a:p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conoscere il posto?</a:t>
            </a:r>
            <a:endParaRPr lang="en-US" sz="4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IN QUESTO RECAP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27101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01</a:t>
            </a:r>
            <a:endParaRPr lang="en-US" sz="2000" dirty="0"/>
          </a:p>
        </p:txBody>
      </p:sp>
      <p:sp>
        <p:nvSpPr>
          <p:cNvPr id="4" name="Text 2"/>
          <p:cNvSpPr/>
          <p:nvPr/>
        </p:nvSpPr>
        <p:spPr>
          <a:xfrm>
            <a:off x="1463040" y="123444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Cosa decide la scelta</a:t>
            </a:r>
            <a:endParaRPr lang="en-US" sz="2300" dirty="0"/>
          </a:p>
        </p:txBody>
      </p:sp>
      <p:sp>
        <p:nvSpPr>
          <p:cNvPr id="5" name="Shape 3"/>
          <p:cNvSpPr/>
          <p:nvPr/>
        </p:nvSpPr>
        <p:spPr>
          <a:xfrm>
            <a:off x="548640" y="201168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548640" y="213969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02</a:t>
            </a:r>
            <a:endParaRPr lang="en-US" sz="2000" dirty="0"/>
          </a:p>
        </p:txBody>
      </p:sp>
      <p:sp>
        <p:nvSpPr>
          <p:cNvPr id="7" name="Text 5"/>
          <p:cNvSpPr/>
          <p:nvPr/>
        </p:nvSpPr>
        <p:spPr>
          <a:xfrm>
            <a:off x="1463040" y="210312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trasporto pubblico</a:t>
            </a:r>
            <a:endParaRPr lang="en-US" sz="2300" dirty="0"/>
          </a:p>
        </p:txBody>
      </p:sp>
      <p:sp>
        <p:nvSpPr>
          <p:cNvPr id="8" name="Shape 6"/>
          <p:cNvSpPr/>
          <p:nvPr/>
        </p:nvSpPr>
        <p:spPr>
          <a:xfrm>
            <a:off x="548640" y="288036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548640" y="300837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03</a:t>
            </a:r>
            <a:endParaRPr lang="en-US" sz="2000" dirty="0"/>
          </a:p>
        </p:txBody>
      </p:sp>
      <p:sp>
        <p:nvSpPr>
          <p:cNvPr id="10" name="Text 8"/>
          <p:cNvSpPr/>
          <p:nvPr/>
        </p:nvSpPr>
        <p:spPr>
          <a:xfrm>
            <a:off x="1463040" y="297180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Taxi e app, cosa verificare</a:t>
            </a:r>
            <a:endParaRPr lang="en-US" sz="2300" dirty="0"/>
          </a:p>
        </p:txBody>
      </p:sp>
      <p:sp>
        <p:nvSpPr>
          <p:cNvPr id="11" name="Shape 9"/>
          <p:cNvSpPr/>
          <p:nvPr/>
        </p:nvSpPr>
        <p:spPr>
          <a:xfrm>
            <a:off x="548640" y="374904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8640" y="387705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04</a:t>
            </a:r>
            <a:endParaRPr lang="en-US" sz="2000" dirty="0"/>
          </a:p>
        </p:txBody>
      </p:sp>
      <p:sp>
        <p:nvSpPr>
          <p:cNvPr id="13" name="Text 11"/>
          <p:cNvSpPr/>
          <p:nvPr/>
        </p:nvSpPr>
        <p:spPr>
          <a:xfrm>
            <a:off x="1463040" y="384048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Aeroporto e noleggio auto</a:t>
            </a:r>
            <a:endParaRPr lang="en-US" sz="23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3</a:t>
            </a:fld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 FATTORI DA PESARE INSIEME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4864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chemeClr val="accent3"/>
          </a:solidFill>
          <a:ln/>
        </p:spPr>
      </p:sp>
      <p:sp>
        <p:nvSpPr>
          <p:cNvPr id="4" name="Shape 2"/>
          <p:cNvSpPr/>
          <p:nvPr/>
        </p:nvSpPr>
        <p:spPr>
          <a:xfrm>
            <a:off x="54864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5" name="Shape 3"/>
          <p:cNvSpPr/>
          <p:nvPr/>
        </p:nvSpPr>
        <p:spPr>
          <a:xfrm>
            <a:off x="54864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77724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Costo</a:t>
            </a:r>
            <a:endParaRPr lang="en-US" sz="2100" dirty="0"/>
          </a:p>
        </p:txBody>
      </p:sp>
      <p:sp>
        <p:nvSpPr>
          <p:cNvPr id="7" name="Text 5"/>
          <p:cNvSpPr/>
          <p:nvPr/>
        </p:nvSpPr>
        <p:spPr>
          <a:xfrm>
            <a:off x="77724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Quanto pesa sul budget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77724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Costa quasi sempre meno di taxi o noleggio.</a:t>
            </a:r>
            <a:endParaRPr lang="en-US" sz="1450" dirty="0"/>
          </a:p>
        </p:txBody>
      </p:sp>
      <p:sp>
        <p:nvSpPr>
          <p:cNvPr id="9" name="Shape 7"/>
          <p:cNvSpPr/>
          <p:nvPr/>
        </p:nvSpPr>
        <p:spPr>
          <a:xfrm>
            <a:off x="333756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chemeClr val="accent1"/>
          </a:solidFill>
          <a:ln/>
        </p:spPr>
      </p:sp>
      <p:sp>
        <p:nvSpPr>
          <p:cNvPr id="10" name="Shape 8"/>
          <p:cNvSpPr/>
          <p:nvPr/>
        </p:nvSpPr>
        <p:spPr>
          <a:xfrm>
            <a:off x="333756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11" name="Shape 9"/>
          <p:cNvSpPr/>
          <p:nvPr/>
        </p:nvSpPr>
        <p:spPr>
          <a:xfrm>
            <a:off x="333756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356616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Sicurezza</a:t>
            </a:r>
            <a:endParaRPr lang="en-US" sz="2100" dirty="0"/>
          </a:p>
        </p:txBody>
      </p:sp>
      <p:sp>
        <p:nvSpPr>
          <p:cNvPr id="13" name="Text 11"/>
          <p:cNvSpPr/>
          <p:nvPr/>
        </p:nvSpPr>
        <p:spPr>
          <a:xfrm>
            <a:off x="356616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Chi e cosa controllare</a:t>
            </a:r>
            <a:endParaRPr lang="en-US" sz="1300" dirty="0"/>
          </a:p>
        </p:txBody>
      </p:sp>
      <p:sp>
        <p:nvSpPr>
          <p:cNvPr id="14" name="Text 12"/>
          <p:cNvSpPr/>
          <p:nvPr/>
        </p:nvSpPr>
        <p:spPr>
          <a:xfrm>
            <a:off x="356616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Targa, autista e app di sicurezza contano.</a:t>
            </a:r>
            <a:endParaRPr lang="en-US" sz="1450" dirty="0"/>
          </a:p>
        </p:txBody>
      </p:sp>
      <p:sp>
        <p:nvSpPr>
          <p:cNvPr id="15" name="Shape 13"/>
          <p:cNvSpPr/>
          <p:nvPr/>
        </p:nvSpPr>
        <p:spPr>
          <a:xfrm>
            <a:off x="612648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rgbClr val="47525F"/>
          </a:solidFill>
          <a:ln/>
        </p:spPr>
      </p:sp>
      <p:sp>
        <p:nvSpPr>
          <p:cNvPr id="16" name="Shape 14"/>
          <p:cNvSpPr/>
          <p:nvPr/>
        </p:nvSpPr>
        <p:spPr>
          <a:xfrm>
            <a:off x="612648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17" name="Shape 15"/>
          <p:cNvSpPr/>
          <p:nvPr/>
        </p:nvSpPr>
        <p:spPr>
          <a:xfrm>
            <a:off x="612648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635508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95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Tempo e distanza</a:t>
            </a:r>
            <a:endParaRPr lang="en-US" sz="1950" dirty="0"/>
          </a:p>
        </p:txBody>
      </p:sp>
      <p:sp>
        <p:nvSpPr>
          <p:cNvPr id="19" name="Text 17"/>
          <p:cNvSpPr/>
          <p:nvPr/>
        </p:nvSpPr>
        <p:spPr>
          <a:xfrm>
            <a:off x="635508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Distanza e fretta</a:t>
            </a:r>
            <a:endParaRPr lang="en-US" sz="1300" dirty="0"/>
          </a:p>
        </p:txBody>
      </p:sp>
      <p:sp>
        <p:nvSpPr>
          <p:cNvPr id="20" name="Text 18"/>
          <p:cNvSpPr/>
          <p:nvPr/>
        </p:nvSpPr>
        <p:spPr>
          <a:xfrm>
            <a:off x="635508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Su un tragitto lungo il taxi può costare il tempo risparmiato.</a:t>
            </a:r>
            <a:endParaRPr lang="en-US" sz="14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LA QUALITÀ CAMBIA DA CITTÀ A CITTÀ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29%</a:t>
            </a:r>
            <a:endParaRPr lang="en-US" sz="4800" dirty="0"/>
          </a:p>
        </p:txBody>
      </p:sp>
      <p:sp>
        <p:nvSpPr>
          <p:cNvPr id="4" name="Text 2"/>
          <p:cNvSpPr/>
          <p:nvPr/>
        </p:nvSpPr>
        <p:spPr>
          <a:xfrm>
            <a:off x="5486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Roma e Tirana, 2023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soddisfazione più bassa registrata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32918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91%</a:t>
            </a:r>
            <a:endParaRPr lang="en-US" sz="4800" dirty="0"/>
          </a:p>
        </p:txBody>
      </p:sp>
      <p:sp>
        <p:nvSpPr>
          <p:cNvPr id="6" name="Text 4"/>
          <p:cNvSpPr/>
          <p:nvPr/>
        </p:nvSpPr>
        <p:spPr>
          <a:xfrm>
            <a:off x="32918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Vienna, 2023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soddisfazione più alta in Europa</a:t>
            </a:r>
            <a:endParaRPr lang="en-US" sz="1500" dirty="0"/>
          </a:p>
        </p:txBody>
      </p:sp>
      <p:sp>
        <p:nvSpPr>
          <p:cNvPr id="7" name="Text 5"/>
          <p:cNvSpPr/>
          <p:nvPr/>
        </p:nvSpPr>
        <p:spPr>
          <a:xfrm>
            <a:off x="60350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7 su 10</a:t>
            </a:r>
            <a:endParaRPr lang="en-US" sz="4800" dirty="0"/>
          </a:p>
        </p:txBody>
      </p:sp>
      <p:sp>
        <p:nvSpPr>
          <p:cNvPr id="8" name="Text 6"/>
          <p:cNvSpPr/>
          <p:nvPr/>
        </p:nvSpPr>
        <p:spPr>
          <a:xfrm>
            <a:off x="60350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media europea, 2023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residenti generalmente soddisfatti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5</a:t>
            </a:fld>
            <a:endParaRPr 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PRIMA DI SALIRE IN TAXI O RIDESHARE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640080" y="2926080"/>
            <a:ext cx="7863840" cy="0"/>
          </a:xfrm>
          <a:prstGeom prst="line">
            <a:avLst/>
          </a:prstGeom>
          <a:noFill/>
          <a:ln w="31750">
            <a:solidFill>
              <a:schemeClr val="accent1"/>
            </a:solidFill>
            <a:prstDash val="sysDot"/>
          </a:ln>
        </p:spPr>
      </p:sp>
      <p:sp>
        <p:nvSpPr>
          <p:cNvPr id="4" name="Text 2"/>
          <p:cNvSpPr/>
          <p:nvPr/>
        </p:nvSpPr>
        <p:spPr>
          <a:xfrm>
            <a:off x="841248" y="1325880"/>
            <a:ext cx="2743200" cy="8686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600" b="1" dirty="0">
                <a:solidFill>
                  <a:schemeClr val="accent3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Niente autostop</a:t>
            </a:r>
            <a:endParaRPr lang="en-US" sz="1600" dirty="0"/>
          </a:p>
          <a:p>
            <a:pPr algn="ctr" indent="0" marL="0">
              <a:lnSpc>
                <a:spcPct val="115000"/>
              </a:lnSpc>
              <a:buNone/>
            </a:pPr>
            <a:r>
              <a:rPr lang="en-US" sz="12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mai un passaggio non chiamato</a:t>
            </a:r>
            <a:endParaRPr lang="en-US" sz="1600" dirty="0"/>
          </a:p>
        </p:txBody>
      </p:sp>
      <p:sp>
        <p:nvSpPr>
          <p:cNvPr id="5" name="Text 3"/>
          <p:cNvSpPr/>
          <p:nvPr/>
        </p:nvSpPr>
        <p:spPr>
          <a:xfrm>
            <a:off x="5559552" y="1325880"/>
            <a:ext cx="2743200" cy="8686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600" b="1" dirty="0">
                <a:solidFill>
                  <a:schemeClr val="accent3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Autista sobrio</a:t>
            </a:r>
            <a:endParaRPr lang="en-US" sz="1600" dirty="0"/>
          </a:p>
          <a:p>
            <a:pPr algn="ctr" indent="0" marL="0">
              <a:lnSpc>
                <a:spcPct val="115000"/>
              </a:lnSpc>
              <a:buNone/>
            </a:pPr>
            <a:r>
              <a:rPr lang="en-US" sz="12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un altro controllo di sicurezza</a:t>
            </a:r>
            <a:endParaRPr lang="en-US" sz="1600" dirty="0"/>
          </a:p>
        </p:txBody>
      </p:sp>
      <p:sp>
        <p:nvSpPr>
          <p:cNvPr id="6" name="Shape 4"/>
          <p:cNvSpPr/>
          <p:nvPr/>
        </p:nvSpPr>
        <p:spPr>
          <a:xfrm>
            <a:off x="521208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13716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Targa e licenza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uguale ad app e insegna dell'azienda</a:t>
            </a:r>
            <a:endParaRPr lang="en-US" sz="1400" dirty="0"/>
          </a:p>
        </p:txBody>
      </p:sp>
      <p:sp>
        <p:nvSpPr>
          <p:cNvPr id="8" name="Shape 6"/>
          <p:cNvSpPr/>
          <p:nvPr/>
        </p:nvSpPr>
        <p:spPr>
          <a:xfrm>
            <a:off x="4453128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347472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Autista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nome e foto corrispondono</a:t>
            </a:r>
            <a:endParaRPr lang="en-US" sz="1400" dirty="0"/>
          </a:p>
        </p:txBody>
      </p:sp>
      <p:sp>
        <p:nvSpPr>
          <p:cNvPr id="10" name="Shape 8"/>
          <p:cNvSpPr/>
          <p:nvPr/>
        </p:nvSpPr>
        <p:spPr>
          <a:xfrm>
            <a:off x="8385048" y="2807208"/>
            <a:ext cx="237744" cy="237744"/>
          </a:xfrm>
          <a:prstGeom prst="ellipse">
            <a:avLst/>
          </a:prstGeom>
          <a:solidFill>
            <a:schemeClr val="accent2"/>
          </a:solidFill>
          <a:ln w="25400">
            <a:solidFill>
              <a:schemeClr val="accent1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681228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Tracciamento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corsa condivisibile in tempo reale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6</a:t>
            </a:fld>
            <a:endParaRPr 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E58278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FALSO MITO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371600"/>
            <a:ext cx="804672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5000"/>
              </a:lnSpc>
              <a:buNone/>
            </a:pPr>
            <a:r>
              <a:rPr lang="en-US" sz="5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In 45 Stati le app controllano gli autisti più dei taxi</a:t>
            </a:r>
            <a:endParaRPr lang="en-US" sz="5000" dirty="0"/>
          </a:p>
        </p:txBody>
      </p:sp>
      <p:sp>
        <p:nvSpPr>
          <p:cNvPr id="4" name="Text 2"/>
          <p:cNvSpPr/>
          <p:nvPr/>
        </p:nvSpPr>
        <p:spPr>
          <a:xfrm>
            <a:off x="548640" y="3474720"/>
            <a:ext cx="749808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Nel 2024, </a:t>
            </a:r>
            <a:pPr indent="0" marL="0">
              <a:lnSpc>
                <a:spcPct val="125000"/>
              </a:lnSpc>
              <a:buNone/>
            </a:pPr>
            <a:r>
              <a:rPr lang="en-US" sz="175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45 Stati</a:t>
            </a:r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USA e Washington D.C. imponevano il controllo penale ai conducenti delle app di ride-sharing, contro appena </a:t>
            </a:r>
            <a:pPr indent="0" marL="0">
              <a:lnSpc>
                <a:spcPct val="125000"/>
              </a:lnSpc>
              <a:buNone/>
            </a:pPr>
            <a:r>
              <a:rPr lang="en-US" sz="175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11 Stati</a:t>
            </a:r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per i taxi tradizionali.</a:t>
            </a:r>
            <a:endParaRPr lang="en-US" sz="17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7</a:t>
            </a:fld>
            <a:endParaRPr 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TRANSFER DALL'AEROPORTO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4864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AEDF0"/>
          </a:solidFill>
          <a:ln/>
        </p:spPr>
      </p:sp>
      <p:sp>
        <p:nvSpPr>
          <p:cNvPr id="4" name="Text 2"/>
          <p:cNvSpPr/>
          <p:nvPr/>
        </p:nvSpPr>
        <p:spPr>
          <a:xfrm>
            <a:off x="82296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47525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Non prenotato</a:t>
            </a:r>
            <a:endParaRPr lang="en-US" sz="2200" dirty="0"/>
          </a:p>
        </p:txBody>
      </p:sp>
      <p:sp>
        <p:nvSpPr>
          <p:cNvPr id="5" name="Shape 3"/>
          <p:cNvSpPr/>
          <p:nvPr/>
        </p:nvSpPr>
        <p:spPr>
          <a:xfrm>
            <a:off x="82296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82296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PREZZO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82296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si tratta sul posto</a:t>
            </a:r>
            <a:endParaRPr lang="en-US" sz="1600" dirty="0"/>
          </a:p>
        </p:txBody>
      </p:sp>
      <p:sp>
        <p:nvSpPr>
          <p:cNvPr id="8" name="Shape 6"/>
          <p:cNvSpPr/>
          <p:nvPr/>
        </p:nvSpPr>
        <p:spPr>
          <a:xfrm>
            <a:off x="82296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82296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AZIENDA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82296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non sempre riconoscibile</a:t>
            </a:r>
            <a:endParaRPr lang="en-US" sz="1600" dirty="0"/>
          </a:p>
        </p:txBody>
      </p:sp>
      <p:sp>
        <p:nvSpPr>
          <p:cNvPr id="11" name="Shape 9"/>
          <p:cNvSpPr/>
          <p:nvPr/>
        </p:nvSpPr>
        <p:spPr>
          <a:xfrm>
            <a:off x="470916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2F0EA"/>
          </a:solidFill>
          <a:ln/>
        </p:spPr>
      </p:sp>
      <p:sp>
        <p:nvSpPr>
          <p:cNvPr id="12" name="Text 10"/>
          <p:cNvSpPr/>
          <p:nvPr/>
        </p:nvSpPr>
        <p:spPr>
          <a:xfrm>
            <a:off x="498348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Prenotato prima</a:t>
            </a:r>
            <a:endParaRPr lang="en-US" sz="2200" dirty="0"/>
          </a:p>
        </p:txBody>
      </p:sp>
      <p:sp>
        <p:nvSpPr>
          <p:cNvPr id="13" name="Shape 11"/>
          <p:cNvSpPr/>
          <p:nvPr/>
        </p:nvSpPr>
        <p:spPr>
          <a:xfrm>
            <a:off x="498348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98348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PREZZO</a:t>
            </a:r>
            <a:endParaRPr lang="en-US" sz="1100" dirty="0"/>
          </a:p>
        </p:txBody>
      </p:sp>
      <p:sp>
        <p:nvSpPr>
          <p:cNvPr id="15" name="Text 13"/>
          <p:cNvSpPr/>
          <p:nvPr/>
        </p:nvSpPr>
        <p:spPr>
          <a:xfrm>
            <a:off x="498348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noto in anticipo</a:t>
            </a:r>
            <a:endParaRPr lang="en-US" sz="1600" dirty="0"/>
          </a:p>
        </p:txBody>
      </p:sp>
      <p:sp>
        <p:nvSpPr>
          <p:cNvPr id="16" name="Shape 14"/>
          <p:cNvSpPr/>
          <p:nvPr/>
        </p:nvSpPr>
        <p:spPr>
          <a:xfrm>
            <a:off x="498348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498348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AZIENDA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498348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scelta e verificabile</a:t>
            </a:r>
            <a:endParaRPr lang="en-US" sz="1600" dirty="0"/>
          </a:p>
        </p:txBody>
      </p:sp>
      <p:sp>
        <p:nvSpPr>
          <p:cNvPr id="19" name="Text 17"/>
          <p:cNvSpPr/>
          <p:nvPr/>
        </p:nvSpPr>
        <p:spPr>
          <a:xfrm>
            <a:off x="548640" y="3977640"/>
            <a:ext cx="804672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Prenotare prima riduce le sorprese</a:t>
            </a:r>
            <a:endParaRPr lang="en-US" sz="16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8</a:t>
            </a:fld>
            <a:endParaRPr lang="en-US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METTITI ALLA PROVA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960120"/>
            <a:ext cx="7863840" cy="9144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Secondo il sondaggio del GAO del 2024, cosa aveva già usato oltre il 95% dei passeggeri intervistati prima di una corsa?</a:t>
            </a:r>
            <a:endParaRPr lang="en-US" sz="3000" dirty="0"/>
          </a:p>
        </p:txBody>
      </p:sp>
      <p:sp>
        <p:nvSpPr>
          <p:cNvPr id="4" name="Text 2"/>
          <p:cNvSpPr/>
          <p:nvPr/>
        </p:nvSpPr>
        <p:spPr>
          <a:xfrm>
            <a:off x="548640" y="214884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Almeno una funzione di sicurezza da controllare prima di salire (pre-trip)</a:t>
            </a: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548640" y="292608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B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Un programma fedeltà dell'azienda di trasporto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548640" y="370332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Un servizio di traduzione automatica dell'app</a:t>
            </a:r>
            <a:endParaRPr lang="en-US" sz="18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9</a:t>
            </a:fld>
            <a:endParaRPr lang="en-US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ORA TOCCA A TE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463040"/>
            <a:ext cx="8046720" cy="155448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Chiaro in 30 secondi.</a:t>
            </a:r>
            <a:endParaRPr lang="en-US" sz="4000" dirty="0"/>
          </a:p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Tuo in 10 minuti.</a:t>
            </a:r>
            <a:endParaRPr lang="en-US" sz="4000" dirty="0"/>
          </a:p>
        </p:txBody>
      </p:sp>
      <p:sp>
        <p:nvSpPr>
          <p:cNvPr id="4" name="Text 2"/>
          <p:cNvSpPr/>
          <p:nvPr/>
        </p:nvSpPr>
        <p:spPr>
          <a:xfrm>
            <a:off x="548640" y="3200400"/>
            <a:ext cx="80467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Rileggi il Recap o mettiti alla prova col quiz </a:t>
            </a:r>
            <a:pPr indent="0" marL="0">
              <a:buNone/>
            </a:pPr>
            <a:r>
              <a:rPr lang="en-US" sz="170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recaplica.com/it/tecnologia/mezzi-di-trasporto-locali-in-viaggio/</a:t>
            </a:r>
            <a:endParaRPr lang="en-US" sz="1700" dirty="0"/>
          </a:p>
        </p:txBody>
      </p:sp>
      <p:sp>
        <p:nvSpPr>
          <p:cNvPr id="5" name="Text 3"/>
          <p:cNvSpPr/>
          <p:nvPr/>
        </p:nvSpPr>
        <p:spPr>
          <a:xfrm>
            <a:off x="548640" y="4251960"/>
            <a:ext cx="804672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2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Fonti: </a:t>
            </a:r>
            <a:pPr indent="0" marL="0">
              <a:lnSpc>
                <a:spcPct val="125000"/>
              </a:lnSpc>
              <a:buNone/>
            </a:pPr>
            <a:r>
              <a:rPr lang="en-US" sz="12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UITP · GAO · Dipartimento di Stato USA · Commissione Europea</a:t>
            </a:r>
            <a:endParaRPr lang="en-US" sz="125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Recaplica">
  <a:themeElements>
    <a:clrScheme name="Recaplica">
      <a:dk1>
        <a:srgbClr val="161D27"/>
      </a:dk1>
      <a:lt1>
        <a:srgbClr val="FAF8F3"/>
      </a:lt1>
      <a:dk2>
        <a:srgbClr val="56616E"/>
      </a:dk2>
      <a:lt2>
        <a:srgbClr val="FFFFFF"/>
      </a:lt2>
      <a:accent1>
        <a:srgbClr val="0B6B5C"/>
      </a:accent1>
      <a:accent2>
        <a:srgbClr val="FFD435"/>
      </a:accent2>
      <a:accent3>
        <a:srgbClr val="2C4A9E"/>
      </a:accent3>
      <a:accent4>
        <a:srgbClr val="4F6414"/>
      </a:accent4>
      <a:accent5>
        <a:srgbClr val="A12B22"/>
      </a:accent5>
      <a:accent6>
        <a:srgbClr val="8A4B10"/>
      </a:accent6>
      <a:hlink>
        <a:srgbClr val="0B6B5C"/>
      </a:hlink>
      <a:folHlink>
        <a:srgbClr val="084F44"/>
      </a:folHlink>
    </a:clrScheme>
    <a:fontScheme name="Recaplica">
      <a:majorFont>
        <a:latin typeface="Bricolage Grotesque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tkinson Hyperlegible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10</Slides>
  <Notes>10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</vt:vector>
  </TitlesOfParts>
  <Company>recaplica.com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Trasporti pubblici e mezzi locali in viaggio, come scegliere il mezzo giusto — Recap</dc:title>
  <dc:subject>PptxGenJS Presentation</dc:subject>
  <dc:creator>Recaplica</dc:creator>
  <cp:lastModifiedBy>Recaplica</cp:lastModifiedBy>
  <cp:revision>1</cp:revision>
  <dcterms:created xsi:type="dcterms:W3CDTF">2026-09-29T17:01:15Z</dcterms:created>
  <dcterms:modified xsi:type="dcterms:W3CDTF">2026-09-29T17:01:15Z</dcterms:modified>
</cp:coreProperties>
</file>