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L'intelligenza artificiale generativa è una tecnologia capace di creare contenuti nuovi, testi, immagini, audio, video, codice, a partire da una richiesta scritta in linguaggio naturale. Non copia da un archivio, ha imparato i modelli e le regole del linguaggio analizzando enormi quantità di dati. Vediamo cosa la distingue dalle altre IA, come genera il testo parola dopo parola, cosa sa fare davvero e qual è il suo limite più insidioso.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decenni l'intelligenza artificiale ha soprattutto riconosciuto, un volto in una foto, un'email di spam, una frase pronunciata al telefono. L'IA generativa ribalta la prospettiva, invece di analizzare contenuti esistenti ne crea di nuovi, testi, immagini, musica, codice. È questa la differenza che dà il nome a tutta la famiglia.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Sono i tre esempi da cui partire, perché mostrano la stessa macchina al lavoro su materiali diversi. Le chiedi una lettera di presentazione e la scrive. Le descrivi un'immagine, un gatto astronauta in stile acquerello, e la disegna. Le incolli un contratto di venti pagine e te lo riassume in dieci righe. Tutto parte da una semplice richiesta scritta in linguaggio naturale.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richiesta che scrivi al modello si chiama prompt, ed è l'unico comando che serve. Il modello lavora sul contesto che gli dai, più la richiesta è chiara e completa, obiettivo, destinatario, vincoli, migliore sarà la risposta. La brevità estrema non aiuta, e nemmeno infilarci termini tecnici di programmazione. La qualità del prompt influenza direttamente la qualità della risposta.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Dietro strumenti come Claude, ChatGPT o Gemini c'è un modello linguistico di grandi dimensioni, in sigla LLM, cioè una rete neurale con miliardi di parametri addestrata leggendo una quantità di testo paragonabile a milioni di libri. GPT-3, del 2020, ne aveva 175 miliardi, ed è il modello che aprì l'era dei grandi LLM, secondo il paper pubblicato su arXiv. Il dato di adozione arriva invece da Reuters e UBS, 2023, ChatGPT raggiunse 100 milioni di utenti in due mesi, record dell'epoca.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principio di funzionamento è sorprendentemente semplice da enunciare, prevedere la parola successiva. Se leggi il gatto miagola e il cane, il tuo cervello completa istintivamente con abbaia. Un LLM fa la stessa cosa, ma su scala enorme, per ogni parola da generare valuta l'intero contesto della conversazione e calcola quale continuazione sia più probabile. Ripetendo questa previsione miliardi di volte, parola dopo parola, costruisce risposte articolate, coerenti e pertinenti.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Molti immaginano che l'IA generativa faccia copia e incolla di contenuti trovati su internet. Durante l'addestramento, invece, il modello non memorizza le pagine che legge come farebbe un database, impara gli schemi, grammatica, stile, nessi logici, conoscenze fattuali ricorrenti, e li usa per generare testo mai esistito prima. Il dibattito sul diritto d'autore dei dati di addestramento, questo sì, resta aperto.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Gli usi quotidiani sono cinque. Scrivere e riscrivere, email, articoli, post, traduzioni, testi adattati a toni e destinatari diversi. Riassumere e spiegare, documenti lunghi condensati in punti chiave e concetti complessi spiegati a livelli diversi. Programmare, cioè generare e correggere codice, che è tra gli usi più diffusi in assoluto. Creare immagini, audio e video, da una descrizione testuale a un contenuto multimediale finito. E fare brainstorming, proporre idee e punti di vista che non avevi considerato.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la confusione più comune. L'IA generativa è la categoria tecnologica, ChatGPT è uno dei prodotti che la utilizzano, come Claude di Anthropic o Gemini di Google. La stessa differenza che passa tra motore di ricerca e Google. Tra gli esempi noti, Claude, ChatGPT e Gemini lavorano sul testo, Midjourney e DALL·E sulle immagini.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Perché il modello genera sempre la continuazione più probabile e non necessariamente quella vera. A volte produce informazioni inventate con un tono perfettamente sicuro, una data sbagliata, una citazione mai esistita, una fonte inventata. Si chiamano allucinazioni. Chiedi la biografia di una persona poco famosa e potresti ricevere date ed eventi plausibili ma inesatti, mescolati a fatti veri. Il testo suona giusto, ed è proprio questo il rischio.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 regole per un uso intelligente. Verifica le informazioni fattuali importanti su fonti autorevoli, e vale in particolare per dati, date, cifre e questioni mediche o legali. Non condividere dati personali o riservati nelle conversazioni. Usa l'IA come collaboratore e non come oracolo, la responsabilità del risultato finale resta tua. Per compiti creativi, riassunti e spiegazioni ci si può contare, ma sempre con spirito critico.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la C. Il modello non consulta un archivio di risposte, calcola parola dopo parola quale sia la continuazione più probabile in base a ciò che ha imparato durante l'addestramento. Se c'è tempo, seconda domanda dal quiz del Recap, cos'è un'allucinazione? Una risposta plausibile ma falsa, inventata dal modello.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6 flashcards, con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L'IA generativa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Cosa crea, come la crea, dove sbaglia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DA RICONOSCERE A CREARE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Per decenni l'IA ha fatto soprattutto una cosa, riconoscere.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Un volto in una foto, un'email di spam, una frase pronunciata al telefono. La generativa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ribalta</a:t>
            </a:r>
            <a:pPr indent="0" marL="0">
              <a:lnSpc>
                <a:spcPct val="125000"/>
              </a:lnSpc>
              <a:buNone/>
            </a:pPr>
            <a:r>
              <a:rPr lang="en-US" sz="1750" dirty="0">
                <a:solidFill>
                  <a:srgbClr val="D8D6CF"/>
                </a:solidFill>
                <a:latin typeface="+mn-lt" pitchFamily="34" charset="0"/>
                <a:ea typeface="+mn-lt" pitchFamily="34" charset="-122"/>
                <a:cs typeface="+mn-lt" pitchFamily="34" charset="-120"/>
              </a:rPr>
              <a:t> la prospettiva 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crea</a:t>
            </a:r>
            <a:pPr indent="0" marL="0">
              <a:lnSpc>
                <a:spcPct val="125000"/>
              </a:lnSpc>
              <a:buNone/>
            </a:pPr>
            <a:r>
              <a:rPr lang="en-US" sz="1750" dirty="0">
                <a:solidFill>
                  <a:srgbClr val="D8D6CF"/>
                </a:solidFill>
                <a:latin typeface="+mn-lt" pitchFamily="34" charset="0"/>
                <a:ea typeface="+mn-lt" pitchFamily="34" charset="-122"/>
                <a:cs typeface="+mn-lt" pitchFamily="34" charset="-120"/>
              </a:rPr>
              <a:t> contenuti che prima non esistevano.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Creare, non riconoscere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previsione della parola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sa fare davvero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Quando sbaglia con sicurezza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50" b="1" dirty="0">
                <a:solidFill>
                  <a:schemeClr val="tx1"/>
                </a:solidFill>
                <a:latin typeface="+mj-lt" pitchFamily="34" charset="0"/>
                <a:ea typeface="+mj-lt" pitchFamily="34" charset="-122"/>
                <a:cs typeface="+mj-lt" pitchFamily="34" charset="-120"/>
              </a:rPr>
              <a:t>Creare, non riconoscere</a:t>
            </a:r>
            <a:endParaRPr lang="en-US" sz="3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Una lettera, un gatto astronauta, un contratto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RICHIESTE IN LINGUAGGIO NATURALE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Scrivere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Una lettera di presentazione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Gliela chiedi, e la scrive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Disegnare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Un'immagine descritta a parole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Un gatto astronauta in stile acquerello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Riassumere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Un contratto di venti pagine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Torna condensato in dieci righe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PROMPT</a:t>
            </a:r>
            <a:endParaRPr lang="en-US" sz="1300" dirty="0"/>
          </a:p>
        </p:txBody>
      </p:sp>
      <p:sp>
        <p:nvSpPr>
          <p:cNvPr id="3" name="Shape 1"/>
          <p:cNvSpPr/>
          <p:nvPr/>
        </p:nvSpPr>
        <p:spPr>
          <a:xfrm>
            <a:off x="4542384" y="2106016"/>
            <a:ext cx="213573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Cosa rende un prompt più</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efficace?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50" b="1" dirty="0">
                <a:solidFill>
                  <a:schemeClr val="tx1"/>
                </a:solidFill>
                <a:latin typeface="+mj-lt" pitchFamily="34" charset="0"/>
                <a:ea typeface="+mj-lt" pitchFamily="34" charset="-122"/>
                <a:cs typeface="+mj-lt" pitchFamily="34" charset="-120"/>
              </a:rPr>
              <a:t>La previsione della parola</a:t>
            </a:r>
            <a:endParaRPr lang="en-US" sz="3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principio semplice, ripetuto miliardi di volte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NUMERI SULLA SCALA, UNO SULL'ADOZIONE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175 mld</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 parametri di GPT-3</a:t>
            </a:r>
            <a:pPr indent="0" marL="0">
              <a:lnSpc>
                <a:spcPct val="120000"/>
              </a:lnSpc>
              <a:buNone/>
            </a:pPr>
            <a:r>
              <a:rPr lang="en-US" sz="1500" dirty="0">
                <a:solidFill>
                  <a:schemeClr val="tx2"/>
                </a:solidFill>
                <a:latin typeface="+mn-lt" pitchFamily="34" charset="0"/>
                <a:ea typeface="+mn-lt" pitchFamily="34" charset="-122"/>
                <a:cs typeface="+mn-lt" pitchFamily="34" charset="-120"/>
              </a:rPr>
              <a:t>: il modello che aprì l'era dei grandi LLM, 2020</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Milioni</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 libri</a:t>
            </a:r>
            <a:pPr indent="0" marL="0">
              <a:lnSpc>
                <a:spcPct val="120000"/>
              </a:lnSpc>
              <a:buNone/>
            </a:pPr>
            <a:r>
              <a:rPr lang="en-US" sz="1500" dirty="0">
                <a:solidFill>
                  <a:schemeClr val="tx2"/>
                </a:solidFill>
                <a:latin typeface="+mn-lt" pitchFamily="34" charset="0"/>
                <a:ea typeface="+mn-lt" pitchFamily="34" charset="-122"/>
                <a:cs typeface="+mn-lt" pitchFamily="34" charset="-120"/>
              </a:rPr>
              <a:t>: la quantità di testo letta in addestramento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 mesi</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 100 milioni di utenti</a:t>
            </a:r>
            <a:pPr indent="0" marL="0">
              <a:lnSpc>
                <a:spcPct val="120000"/>
              </a:lnSpc>
              <a:buNone/>
            </a:pPr>
            <a:r>
              <a:rPr lang="en-US" sz="1500" dirty="0">
                <a:solidFill>
                  <a:schemeClr val="tx2"/>
                </a:solidFill>
                <a:latin typeface="+mn-lt" pitchFamily="34" charset="0"/>
                <a:ea typeface="+mn-lt" pitchFamily="34" charset="-122"/>
                <a:cs typeface="+mn-lt" pitchFamily="34" charset="-120"/>
              </a:rPr>
              <a:t>: il record di adozione dell'epoca, 2023</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NASCE UNA RISPOSTA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Il contesto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pesato a ogni parola</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Miliardi di volte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una previsione per parola</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prompt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richiesta scritta a parole</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Una parola alla volta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continuazione più probabile</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 risposta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un testo mai esistito prima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Non esiste nessun archivio da cui pescare le risposte.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Durante l'addestramento il modello impara gli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schemi</a:t>
            </a:r>
            <a:pPr indent="0" marL="0">
              <a:lnSpc>
                <a:spcPct val="125000"/>
              </a:lnSpc>
              <a:buNone/>
            </a:pPr>
            <a:r>
              <a:rPr lang="en-US" sz="1750" dirty="0">
                <a:solidFill>
                  <a:srgbClr val="D8D6CF"/>
                </a:solidFill>
                <a:latin typeface="+mn-lt" pitchFamily="34" charset="0"/>
                <a:ea typeface="+mn-lt" pitchFamily="34" charset="-122"/>
                <a:cs typeface="+mn-lt" pitchFamily="34" charset="-120"/>
              </a:rPr>
              <a:t> del linguaggio, grammatica, stile, nessi logici, e non memorizza le pagine che legge. Il testo che genera è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nuovo</a:t>
            </a:r>
            <a:pPr indent="0" marL="0">
              <a:lnSpc>
                <a:spcPct val="125000"/>
              </a:lnSpc>
              <a:buNone/>
            </a:pPr>
            <a:r>
              <a:rPr lang="en-US" sz="1750" dirty="0">
                <a:solidFill>
                  <a:srgbClr val="D8D6CF"/>
                </a:solidFill>
                <a:latin typeface="+mn-lt" pitchFamily="34" charset="0"/>
                <a:ea typeface="+mn-lt" pitchFamily="34" charset="-122"/>
                <a:cs typeface="+mn-lt" pitchFamily="34" charset="-120"/>
              </a:rPr>
              <a:t>, costruito parola per parola.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Cosa sa fare davvero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Parole, codice e immagini, ogni giorno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LE PAROLE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Scrivere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Testi</a:t>
            </a:r>
            <a:pPr indent="0" marL="0">
              <a:buNone/>
            </a:pPr>
            <a:r>
              <a:rPr lang="en-US" sz="1600" b="1" dirty="0">
                <a:solidFill>
                  <a:schemeClr val="bg1"/>
                </a:solidFill>
                <a:latin typeface="+mj-lt" pitchFamily="34" charset="0"/>
                <a:ea typeface="+mj-lt" pitchFamily="34" charset="-122"/>
                <a:cs typeface="+mj-lt" pitchFamily="34" charset="-120"/>
              </a:rPr>
              <a:t> e sintesi</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Email, articoli, traduzioni</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IL CODICE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Programmare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850" b="1" dirty="0">
                <a:solidFill>
                  <a:schemeClr val="bg1"/>
                </a:solidFill>
                <a:latin typeface="+mj-lt" pitchFamily="34" charset="0"/>
                <a:ea typeface="+mj-lt" pitchFamily="34" charset="-122"/>
                <a:cs typeface="+mj-lt" pitchFamily="34" charset="-120"/>
              </a:rPr>
              <a:t>Codice</a:t>
            </a:r>
            <a:pPr indent="0" marL="0">
              <a:buNone/>
            </a:pPr>
            <a:r>
              <a:rPr lang="en-US" sz="1600" b="1" dirty="0">
                <a:solidFill>
                  <a:schemeClr val="bg1"/>
                </a:solidFill>
                <a:latin typeface="+mj-lt" pitchFamily="34" charset="0"/>
                <a:ea typeface="+mj-lt" pitchFamily="34" charset="-122"/>
                <a:cs typeface="+mj-lt" pitchFamily="34" charset="-120"/>
              </a:rPr>
              <a:t> nuovo</a:t>
            </a:r>
            <a:endParaRPr lang="en-US" sz="38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Generarlo e correggerlo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 MEDIA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Creare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250" b="1" dirty="0">
                <a:solidFill>
                  <a:schemeClr val="accent1"/>
                </a:solidFill>
                <a:latin typeface="+mj-lt" pitchFamily="34" charset="0"/>
                <a:ea typeface="+mj-lt" pitchFamily="34" charset="-122"/>
                <a:cs typeface="+mj-lt" pitchFamily="34" charset="-120"/>
              </a:rPr>
              <a:t>Audio</a:t>
            </a:r>
            <a:pPr indent="0" marL="0">
              <a:buNone/>
            </a:pPr>
            <a:r>
              <a:rPr lang="en-US" sz="1600" b="1" dirty="0">
                <a:solidFill>
                  <a:schemeClr val="accent1"/>
                </a:solidFill>
                <a:latin typeface="+mj-lt" pitchFamily="34" charset="0"/>
                <a:ea typeface="+mj-lt" pitchFamily="34" charset="-122"/>
                <a:cs typeface="+mj-lt" pitchFamily="34" charset="-120"/>
              </a:rPr>
              <a:t> e immagini</a:t>
            </a:r>
            <a:endParaRPr lang="en-US" sz="32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Da una descrizione a un file</a:t>
            </a:r>
            <a:endParaRPr lang="en-US"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CATEGORIA CONTRO PRODOTTO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IA generativa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COS'È</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categoria tecnologica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PARALLELO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motore di ricerca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ChatGPT</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COS'È</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Uno dei prodotti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PARALLELO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Google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Claude, ChatGPT e Gemini per il testo, Midjourney e DALL·E per le immagini.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50" b="1" dirty="0">
                <a:solidFill>
                  <a:schemeClr val="tx1"/>
                </a:solidFill>
                <a:latin typeface="+mj-lt" pitchFamily="34" charset="0"/>
                <a:ea typeface="+mj-lt" pitchFamily="34" charset="-122"/>
                <a:cs typeface="+mj-lt" pitchFamily="34" charset="-120"/>
              </a:rPr>
              <a:t>Quando sbaglia con sicurezza</a:t>
            </a:r>
            <a:endParaRPr lang="en-US" sz="2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limite ha un nome curioso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LIMITE DA CONOSCERE</a:t>
            </a:r>
            <a:endParaRPr lang="en-US" sz="1300" dirty="0"/>
          </a:p>
        </p:txBody>
      </p:sp>
      <p:sp>
        <p:nvSpPr>
          <p:cNvPr id="3" name="Shape 1"/>
          <p:cNvSpPr/>
          <p:nvPr/>
        </p:nvSpPr>
        <p:spPr>
          <a:xfrm>
            <a:off x="3547720" y="2843632"/>
            <a:ext cx="346567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una risposta falsa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suona così convincente?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REGOLE D'ORO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Verifica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 fatti che contano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Su fonti autorevoli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Non condividere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Dati personali o riservati</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Nelle conversazioni col modello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Collabora</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Non è un oracolo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 responsabilità del risultato resta tua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Come genera una frase un modello come Claude o ChatGPT?</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Cerca la risposta su internet e la copia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Pesca frasi intere da un archivio di risposte pronte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Prevede la parola più probabile che segue, una alla volta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6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recaplica.com/it/tecnologia/intelligenza-artificiale-generativa/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arXiv · Reuters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Intelligenza artificiale generativa: cos'è e come funziona — Recap</dc:title>
  <dc:subject>PptxGenJS Presentation</dc:subject>
  <dc:creator>Recaplica</dc:creator>
  <cp:lastModifiedBy>Recaplica</cp:lastModifiedBy>
  <cp:revision>1</cp:revision>
  <dcterms:created xsi:type="dcterms:W3CDTF">2026-09-29T17:01:15Z</dcterms:created>
  <dcterms:modified xsi:type="dcterms:W3CDTF">2026-09-29T17:01:15Z</dcterms:modified>
</cp:coreProperties>
</file>