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Internet è una rete di reti, reti indipendenti che si parlano perché hanno accettato le stesse regole, i protocolli. Oggi seguiamo un indirizzo digitato nel browser, dal primo tratto in Wi-Fi fino alla pagina disegnata sullo schermo, e guardiamo chi fa cosa lungo la strada, gli indirizzi IP, il DNS, i pacchetti, i router e i cavi.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Digiti un indirizzo, premi Invio, e in meno di un secondo hai davanti una pagina che sta fisicamente dall'altra parte del mondo. In quel secondo succedono almeno quattro cose distinte. Il tuo dispositivo scopre a quale numero corrisponde quel nome, apre una conversazione con la macchina che sta a quel numero, i dati vengono spezzati in pacchetti che attraversano decine di reti diverse, e il browser rimette insieme i pezzi.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pezzo che rende possibile il collegamento è il router, un computer specializzato che fa un mestiere solo, come spiega la documentazione di MDN, guarda l'indirizzo scritto su un pacchetto di dati e lo passa alla rete successiva, quella che lo avvicina alla destinazione. Nessun router conosce l'intero percorso, ognuno conosce solo il passo dopo. Il modem-router di casa tiene insieme la tua piccola rete e la collega a quella dell'operatore, che a sua volta si collega ad altri operatori. Il Wi-Fi è soltanto l'ultimo tratto, quello tra il tuo divano e il router. Nessuno possiede la rete per intero, le reti sono di operatori, università, aziende e istituzioni diverse che si collegano fra loro per scelta.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Internet è la rete fisica e logica che collega i computer, fatta di cavi, router, modem e protocolli IP e TCP; il web è l'insieme di pagine e collegamenti che si consultano con un browser tramite il protocollo HTTP, ed è uno dei servizi che viaggiano sull'infrastruttura. Il web è nato più di vent'anni dopo la rete che lo ospita. Una videochiamata, la posta elettronica o l'aggiornamento di un'app viaggiano su Internet senza passare dal web.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un pacchetto arrivi da qualche parte, quel qualche parte deve avere un indirizzo. L'indirizzo IP è definito nell'RFC 791 del settembre 1981, lungo 32 bit, i quattro numeri separati da punti tipo 192.0.2.172. Trentadue bit sembravano tantissimi nel 1981; con miliardi di dispositivi collegati non bastano più, e per questo esiste IPv6, definito nell'RFC 8200 del 2017, con indirizzi da 128 bit pensati per avere molti più nodi indirizzabili e una gerarchia di indirizzamento più ampia. Le due versioni convivono da anni. Lo stesso RFC 791 dichiara che IP non fornisce un servizio di comunicazione affidabile, nessuna conferma di ricezione e nessun controllo sugli errori.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rubrica del DNS è organizzata a livelli, e in cima ci sono le autorità radice, 13, identificate dalle lettere dalla A alla M. Non sono tredici computer chiusi in una stanza, ogni lettera nasconde un gruppo di server sparsi in decine di Paesi, che rispondono tutti allo stesso indirizzo. Chi li gestisce, dice l'elenco di IANA, sono soggetti molto diversi tra loro, dalla NASA all'esercito statunitense, dall'Università del Maryland al RIPE NCC europeo, da ICANN ad aziende private come Verisign.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dispositivo chiede al DNS l'indirizzo numerico corrispondente al nome, poi apre una connessione con quel server e gli chiede la pagina. La risposta torna spezzata in pacchetti che attraversano i router del tuo operatore e di quelli intermedi; il browser li rimette in ordine e disegna la pagina. Tutto questo di solito in meno di un secondo. Il DNS è la rubrica che traduce un nome come recaplica.com nell'indirizzo IP corrispondente, ed è la prima domanda che il dispositivo fa.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telefonia tradizionale, per parlare con qualcuno si apriva un circuito dedicato, una linea riservata a voi due per tutta la durata della chiamata. Internet fa il contrario, il messaggio viene spezzato in pacchetti, ognuno autonomo, ognuno con sopra l'indirizzo del destinatario. È un metodo robusto, se una linea si interrompe i pacchetti seguenti prendono un'altra via senza che nessuno debba rifare la telefonata; quale via lo decidono i router applicando un algoritmo di instradamento, cioè una procedura precisa che a ogni passo sceglie il prossimo salto.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 IP non garantisce niente, come fa una foto ad arrivare intera? Se ne occupa TCP, il protocollo che sta sopra IP e che numera i pacchetti in partenza, controlla all'arrivo cosa manca, richiede i pezzi persi e rimette tutto in ordine prima di consegnare il risultato all'applicazione. Mandare una foto per messaggio somiglia a spedire un libro pagina per pagina in buste separate, IP è il servizio postale che consegna le buste, TCP è chi dall'altra parte controlla la numerazione, chiede di nuovo le pagine mancanti e ricompone il libro nell'ordine giusto.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grosso del traffico intercontinentale corre dentro fibre ottiche posate sul fondo degli oceani, e secondo la FCC statunitense i satelliti valgono appena lo 0,37% della capacità internazionale. A inizio 2026 TeleGeography conta oltre 1,5 milioni di chilometri di cavi sottomarini in servizio, con più di 600 cavi attivi o in progetto. Se un cavo si rompe il traffico viene deviato su altri percorsi, ed è il motivo per cui quasi nessuno se ne accorge, i guasti secondo l'International Cable Protection Committee sono in media circa 200 all'anno.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Internet è l'infrastruttura, reti indipendenti collegate tra loro che si intendono perché usano le stesse regole; le pagine web sono un servizio che ci viaggia sopra, non la rete stessa. Se c'è tempo, seconda domanda dal quiz del Recap, vero o falso, il protocollo IP garantisce che ogni pacchetto arrivi a destinazione? (Falso, IP fa del suo meglio e basta, è TCP a controllare cosa è arrivato e a richiedere i pezzi mancanti.)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Come funziona Internet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succede quando digiti un indirizzo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2610612" y="2106016"/>
            <a:ext cx="103322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Quante reti attraversa una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pagina?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rete di reti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Indirizzi e nomi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viaggio di una richiesta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corre davvero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Una rete di reti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Case, scuole e operatori che si parlano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 CASA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Wi-Fi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Ultimi</a:t>
            </a:r>
            <a:pPr indent="0" marL="0">
              <a:buNone/>
            </a:pPr>
            <a:r>
              <a:rPr lang="en-US" sz="1600" b="1" dirty="0">
                <a:solidFill>
                  <a:schemeClr val="bg1"/>
                </a:solidFill>
                <a:latin typeface="+mj-lt" pitchFamily="34" charset="0"/>
                <a:ea typeface="+mj-lt" pitchFamily="34" charset="-122"/>
                <a:cs typeface="+mj-lt" pitchFamily="34" charset="-120"/>
              </a:rPr>
              <a:t> metri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tratto tra il divano e il router</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FUORI CASA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router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passo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Nessun router conosce l'intero percorso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NEL MONDO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Gli operatori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Zero</a:t>
            </a:r>
            <a:pPr indent="0" marL="0">
              <a:buNone/>
            </a:pPr>
            <a:r>
              <a:rPr lang="en-US" sz="1600" b="1" dirty="0">
                <a:solidFill>
                  <a:schemeClr val="accent1"/>
                </a:solidFill>
                <a:latin typeface="+mj-lt" pitchFamily="34" charset="0"/>
                <a:ea typeface="+mj-lt" pitchFamily="34" charset="-122"/>
                <a:cs typeface="+mj-lt" pitchFamily="34" charset="-120"/>
              </a:rPr>
              <a:t> padroni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Nessuno la possiede per intero</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CONFUSIONE PIÙ DIFFUSA</a:t>
            </a:r>
            <a:endParaRPr lang="en-US" sz="1300" dirty="0"/>
          </a:p>
        </p:txBody>
      </p:sp>
      <p:sp>
        <p:nvSpPr>
          <p:cNvPr id="3" name="Shape 1"/>
          <p:cNvSpPr/>
          <p:nvPr/>
        </p:nvSpPr>
        <p:spPr>
          <a:xfrm>
            <a:off x="3726536" y="2106016"/>
            <a:ext cx="125283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Internet e il web sono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stessa cosa?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Indirizzi e nomi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 numeri delle macchine, i nomi delle persone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L'INDIRIZZO IP, IN DUE VERSIONI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bit</a:t>
            </a:r>
            <a:pPr indent="0" marL="0">
              <a:lnSpc>
                <a:spcPct val="120000"/>
              </a:lnSpc>
              <a:buNone/>
            </a:pPr>
            <a:r>
              <a:rPr lang="en-US" sz="1500" dirty="0">
                <a:solidFill>
                  <a:schemeClr val="tx2"/>
                </a:solidFill>
                <a:latin typeface="+mn-lt" pitchFamily="34" charset="0"/>
                <a:ea typeface="+mn-lt" pitchFamily="34" charset="-122"/>
                <a:cs typeface="+mn-lt" pitchFamily="34" charset="-120"/>
              </a:rPr>
              <a:t>: la lunghezza di un indirizzo IPv4, RFC 791 del 1981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bit</a:t>
            </a:r>
            <a:pPr indent="0" marL="0">
              <a:lnSpc>
                <a:spcPct val="120000"/>
              </a:lnSpc>
              <a:buNone/>
            </a:pPr>
            <a:r>
              <a:rPr lang="en-US" sz="1500" dirty="0">
                <a:solidFill>
                  <a:schemeClr val="tx2"/>
                </a:solidFill>
                <a:latin typeface="+mn-lt" pitchFamily="34" charset="0"/>
                <a:ea typeface="+mn-lt" pitchFamily="34" charset="-122"/>
                <a:cs typeface="+mn-lt" pitchFamily="34" charset="-120"/>
              </a:rPr>
              <a:t>: quella di un indirizzo IPv6, RFC 8200 del 2017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Niente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garanzie</a:t>
            </a:r>
            <a:pPr indent="0" marL="0">
              <a:lnSpc>
                <a:spcPct val="120000"/>
              </a:lnSpc>
              <a:buNone/>
            </a:pPr>
            <a:r>
              <a:rPr lang="en-US" sz="1500" dirty="0">
                <a:solidFill>
                  <a:schemeClr val="tx2"/>
                </a:solidFill>
                <a:latin typeface="+mn-lt" pitchFamily="34" charset="0"/>
                <a:ea typeface="+mn-lt" pitchFamily="34" charset="-122"/>
                <a:cs typeface="+mn-lt" pitchFamily="34" charset="-120"/>
              </a:rPr>
              <a:t>: IP instrada, e non promette la consegna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TIENE LE 13 RADICI DEL DNS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NASA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Agenzia spaziale statunitense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È tra i gestori delle autorità radice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RIPE NCC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Organismo europeo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Anche l'Europa ne gestisce una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Verisign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Azienda privata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Tra i gestori ci sono anche i privati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Il viaggio di una richiesta</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nome digitato alla pagina disegnata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MENO DI UN SECONDO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DNS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dal nome all'indirizzo IP</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Router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di rete in rete, a pacchetti</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tuo dispositivo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digiti un indirizzo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server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riceve la richiesta</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browser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rimette in ordine i pezzi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MESSAGGIO CHE VIAGGIA A PEZZI</a:t>
            </a:r>
            <a:endParaRPr lang="en-US" sz="1300" dirty="0"/>
          </a:p>
        </p:txBody>
      </p:sp>
      <p:sp>
        <p:nvSpPr>
          <p:cNvPr id="3" name="Shape 1"/>
          <p:cNvSpPr/>
          <p:nvPr/>
        </p:nvSpPr>
        <p:spPr>
          <a:xfrm flipH="1">
            <a:off x="960120" y="1837944"/>
            <a:ext cx="1097280" cy="530352"/>
          </a:xfrm>
          <a:prstGeom prst="line">
            <a:avLst/>
          </a:prstGeom>
          <a:noFill/>
          <a:ln w="15875">
            <a:solidFill>
              <a:schemeClr val="accent3"/>
            </a:solidFill>
            <a:prstDash val="dash"/>
          </a:ln>
        </p:spPr>
      </p:sp>
      <p:sp>
        <p:nvSpPr>
          <p:cNvPr id="4" name="Shape 2"/>
          <p:cNvSpPr/>
          <p:nvPr/>
        </p:nvSpPr>
        <p:spPr>
          <a:xfrm>
            <a:off x="2057400" y="1837944"/>
            <a:ext cx="1097280" cy="530352"/>
          </a:xfrm>
          <a:prstGeom prst="line">
            <a:avLst/>
          </a:prstGeom>
          <a:noFill/>
          <a:ln w="15875">
            <a:solidFill>
              <a:schemeClr val="accent3"/>
            </a:solidFill>
            <a:prstDash val="dash"/>
          </a:ln>
        </p:spPr>
      </p:sp>
      <p:sp>
        <p:nvSpPr>
          <p:cNvPr id="5" name="Shape 3"/>
          <p:cNvSpPr/>
          <p:nvPr/>
        </p:nvSpPr>
        <p:spPr>
          <a:xfrm flipH="1">
            <a:off x="960120" y="2935224"/>
            <a:ext cx="1097280" cy="530352"/>
          </a:xfrm>
          <a:prstGeom prst="line">
            <a:avLst/>
          </a:prstGeom>
          <a:noFill/>
          <a:ln w="15875">
            <a:solidFill>
              <a:schemeClr val="accent4"/>
            </a:solidFill>
            <a:prstDash val="dash"/>
          </a:ln>
        </p:spPr>
      </p:sp>
      <p:sp>
        <p:nvSpPr>
          <p:cNvPr id="6" name="Shape 4"/>
          <p:cNvSpPr/>
          <p:nvPr/>
        </p:nvSpPr>
        <p:spPr>
          <a:xfrm>
            <a:off x="2057400" y="2935224"/>
            <a:ext cx="1097280" cy="530352"/>
          </a:xfrm>
          <a:prstGeom prst="line">
            <a:avLst/>
          </a:prstGeom>
          <a:noFill/>
          <a:ln w="15875">
            <a:solidFill>
              <a:schemeClr val="accent4"/>
            </a:solidFill>
            <a:prstDash val="dash"/>
          </a:ln>
        </p:spPr>
      </p:sp>
      <p:sp>
        <p:nvSpPr>
          <p:cNvPr id="7" name="Text 5"/>
          <p:cNvSpPr/>
          <p:nvPr/>
        </p:nvSpPr>
        <p:spPr>
          <a:xfrm>
            <a:off x="676656" y="1271016"/>
            <a:ext cx="566928" cy="566928"/>
          </a:xfrm>
          <a:prstGeom prst="ellipse">
            <a:avLst/>
          </a:prstGeom>
          <a:solidFill>
            <a:srgbClr val="47525F"/>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A</a:t>
            </a:r>
            <a:endParaRPr lang="en-US" sz="1900" dirty="0"/>
          </a:p>
        </p:txBody>
      </p:sp>
      <p:sp>
        <p:nvSpPr>
          <p:cNvPr id="8" name="Text 6"/>
          <p:cNvSpPr/>
          <p:nvPr/>
        </p:nvSpPr>
        <p:spPr>
          <a:xfrm>
            <a:off x="1773936" y="1271016"/>
            <a:ext cx="566928" cy="566928"/>
          </a:xfrm>
          <a:prstGeom prst="ellipse">
            <a:avLst/>
          </a:prstGeom>
          <a:solidFill>
            <a:schemeClr val="accent3"/>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B</a:t>
            </a:r>
            <a:endParaRPr lang="en-US" sz="1900" dirty="0"/>
          </a:p>
        </p:txBody>
      </p:sp>
      <p:sp>
        <p:nvSpPr>
          <p:cNvPr id="9" name="Text 7"/>
          <p:cNvSpPr/>
          <p:nvPr/>
        </p:nvSpPr>
        <p:spPr>
          <a:xfrm>
            <a:off x="2871216" y="1271016"/>
            <a:ext cx="566928" cy="566928"/>
          </a:xfrm>
          <a:prstGeom prst="ellipse">
            <a:avLst/>
          </a:prstGeom>
          <a:solidFill>
            <a:schemeClr val="accent4"/>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C</a:t>
            </a:r>
            <a:endParaRPr lang="en-US" sz="1900" dirty="0"/>
          </a:p>
        </p:txBody>
      </p:sp>
      <p:sp>
        <p:nvSpPr>
          <p:cNvPr id="10" name="Text 8"/>
          <p:cNvSpPr/>
          <p:nvPr/>
        </p:nvSpPr>
        <p:spPr>
          <a:xfrm>
            <a:off x="676656" y="2368296"/>
            <a:ext cx="566928" cy="566928"/>
          </a:xfrm>
          <a:prstGeom prst="ellipse">
            <a:avLst/>
          </a:prstGeom>
          <a:solidFill>
            <a:schemeClr val="accent4"/>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C</a:t>
            </a:r>
            <a:endParaRPr lang="en-US" sz="1900" dirty="0"/>
          </a:p>
        </p:txBody>
      </p:sp>
      <p:sp>
        <p:nvSpPr>
          <p:cNvPr id="11" name="Text 9"/>
          <p:cNvSpPr/>
          <p:nvPr/>
        </p:nvSpPr>
        <p:spPr>
          <a:xfrm>
            <a:off x="1773936" y="2368296"/>
            <a:ext cx="566928" cy="566928"/>
          </a:xfrm>
          <a:prstGeom prst="ellipse">
            <a:avLst/>
          </a:prstGeom>
          <a:solidFill>
            <a:srgbClr val="47525F"/>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A</a:t>
            </a:r>
            <a:endParaRPr lang="en-US" sz="1900" dirty="0"/>
          </a:p>
        </p:txBody>
      </p:sp>
      <p:sp>
        <p:nvSpPr>
          <p:cNvPr id="12" name="Text 10"/>
          <p:cNvSpPr/>
          <p:nvPr/>
        </p:nvSpPr>
        <p:spPr>
          <a:xfrm>
            <a:off x="2871216" y="2368296"/>
            <a:ext cx="566928" cy="566928"/>
          </a:xfrm>
          <a:prstGeom prst="ellipse">
            <a:avLst/>
          </a:prstGeom>
          <a:solidFill>
            <a:schemeClr val="accent3"/>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B</a:t>
            </a:r>
            <a:endParaRPr lang="en-US" sz="1900" dirty="0"/>
          </a:p>
        </p:txBody>
      </p:sp>
      <p:sp>
        <p:nvSpPr>
          <p:cNvPr id="13" name="Text 11"/>
          <p:cNvSpPr/>
          <p:nvPr/>
        </p:nvSpPr>
        <p:spPr>
          <a:xfrm>
            <a:off x="676656" y="3465576"/>
            <a:ext cx="566928" cy="566928"/>
          </a:xfrm>
          <a:prstGeom prst="ellipse">
            <a:avLst/>
          </a:prstGeom>
          <a:solidFill>
            <a:srgbClr val="47525F"/>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A</a:t>
            </a:r>
            <a:endParaRPr lang="en-US" sz="1900" dirty="0"/>
          </a:p>
        </p:txBody>
      </p:sp>
      <p:sp>
        <p:nvSpPr>
          <p:cNvPr id="14" name="Text 12"/>
          <p:cNvSpPr/>
          <p:nvPr/>
        </p:nvSpPr>
        <p:spPr>
          <a:xfrm>
            <a:off x="1773936" y="3465576"/>
            <a:ext cx="566928" cy="566928"/>
          </a:xfrm>
          <a:prstGeom prst="ellipse">
            <a:avLst/>
          </a:prstGeom>
          <a:solidFill>
            <a:schemeClr val="accent3"/>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B</a:t>
            </a:r>
            <a:endParaRPr lang="en-US" sz="1900" dirty="0"/>
          </a:p>
        </p:txBody>
      </p:sp>
      <p:sp>
        <p:nvSpPr>
          <p:cNvPr id="15" name="Text 13"/>
          <p:cNvSpPr/>
          <p:nvPr/>
        </p:nvSpPr>
        <p:spPr>
          <a:xfrm>
            <a:off x="2871216" y="3465576"/>
            <a:ext cx="566928" cy="566928"/>
          </a:xfrm>
          <a:prstGeom prst="ellipse">
            <a:avLst/>
          </a:prstGeom>
          <a:solidFill>
            <a:schemeClr val="accent4"/>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C</a:t>
            </a:r>
            <a:endParaRPr lang="en-US" sz="1900" dirty="0"/>
          </a:p>
        </p:txBody>
      </p:sp>
      <p:sp>
        <p:nvSpPr>
          <p:cNvPr id="16" name="Shape 14"/>
          <p:cNvSpPr/>
          <p:nvPr/>
        </p:nvSpPr>
        <p:spPr>
          <a:xfrm>
            <a:off x="4297680" y="1271016"/>
            <a:ext cx="50292" cy="731520"/>
          </a:xfrm>
          <a:prstGeom prst="rect">
            <a:avLst/>
          </a:prstGeom>
          <a:solidFill>
            <a:schemeClr val="accent3"/>
          </a:solidFill>
          <a:ln/>
        </p:spPr>
      </p:sp>
      <p:sp>
        <p:nvSpPr>
          <p:cNvPr id="17" name="Text 15"/>
          <p:cNvSpPr/>
          <p:nvPr/>
        </p:nvSpPr>
        <p:spPr>
          <a:xfrm>
            <a:off x="4526280" y="1234440"/>
            <a:ext cx="4069080" cy="960120"/>
          </a:xfrm>
          <a:prstGeom prst="rect">
            <a:avLst/>
          </a:prstGeom>
          <a:noFill/>
          <a:ln/>
        </p:spPr>
        <p:txBody>
          <a:bodyPr wrap="square" rtlCol="0" anchor="t"/>
          <a:lstStyle/>
          <a:p>
            <a:pPr indent="0" marL="0">
              <a:lnSpc>
                <a:spcPct val="120000"/>
              </a:lnSpc>
              <a:buNone/>
            </a:pPr>
            <a:r>
              <a:rPr lang="en-US" sz="1550" b="1" dirty="0">
                <a:solidFill>
                  <a:schemeClr val="tx1"/>
                </a:solidFill>
                <a:latin typeface="+mj-lt" pitchFamily="34" charset="0"/>
                <a:ea typeface="+mj-lt" pitchFamily="34" charset="-122"/>
                <a:cs typeface="+mj-lt" pitchFamily="34" charset="-120"/>
              </a:rPr>
              <a:t>Si spezza</a:t>
            </a:r>
            <a:pPr indent="0" marL="0">
              <a:lnSpc>
                <a:spcPct val="120000"/>
              </a:lnSpc>
              <a:buNone/>
            </a:pPr>
            <a:r>
              <a:rPr lang="en-US" sz="1550" dirty="0">
                <a:solidFill>
                  <a:schemeClr val="tx1"/>
                </a:solidFill>
                <a:latin typeface="+mn-lt" pitchFamily="34" charset="0"/>
                <a:ea typeface="+mn-lt" pitchFamily="34" charset="-122"/>
                <a:cs typeface="+mn-lt" pitchFamily="34" charset="-120"/>
              </a:rPr>
              <a:t> ogni pacchetto è autonomo e porta sopra l'indirizzo del destinatario</a:t>
            </a:r>
            <a:endParaRPr lang="en-US" sz="1550" dirty="0"/>
          </a:p>
        </p:txBody>
      </p:sp>
      <p:sp>
        <p:nvSpPr>
          <p:cNvPr id="18" name="Shape 16"/>
          <p:cNvSpPr/>
          <p:nvPr/>
        </p:nvSpPr>
        <p:spPr>
          <a:xfrm>
            <a:off x="4297680" y="2322576"/>
            <a:ext cx="50292" cy="731520"/>
          </a:xfrm>
          <a:prstGeom prst="rect">
            <a:avLst/>
          </a:prstGeom>
          <a:solidFill>
            <a:schemeClr val="accent3"/>
          </a:solidFill>
          <a:ln/>
        </p:spPr>
      </p:sp>
      <p:sp>
        <p:nvSpPr>
          <p:cNvPr id="19" name="Text 17"/>
          <p:cNvSpPr/>
          <p:nvPr/>
        </p:nvSpPr>
        <p:spPr>
          <a:xfrm>
            <a:off x="4526280" y="2286000"/>
            <a:ext cx="4069080" cy="960120"/>
          </a:xfrm>
          <a:prstGeom prst="rect">
            <a:avLst/>
          </a:prstGeom>
          <a:noFill/>
          <a:ln/>
        </p:spPr>
        <p:txBody>
          <a:bodyPr wrap="square" rtlCol="0" anchor="t"/>
          <a:lstStyle/>
          <a:p>
            <a:pPr indent="0" marL="0">
              <a:lnSpc>
                <a:spcPct val="120000"/>
              </a:lnSpc>
              <a:buNone/>
            </a:pPr>
            <a:r>
              <a:rPr lang="en-US" sz="1550" b="1" dirty="0">
                <a:solidFill>
                  <a:schemeClr val="tx1"/>
                </a:solidFill>
                <a:latin typeface="+mj-lt" pitchFamily="34" charset="0"/>
                <a:ea typeface="+mj-lt" pitchFamily="34" charset="-122"/>
                <a:cs typeface="+mj-lt" pitchFamily="34" charset="-120"/>
              </a:rPr>
              <a:t>Strade diverse</a:t>
            </a:r>
            <a:pPr indent="0" marL="0">
              <a:lnSpc>
                <a:spcPct val="120000"/>
              </a:lnSpc>
              <a:buNone/>
            </a:pPr>
            <a:r>
              <a:rPr lang="en-US" sz="1550" dirty="0">
                <a:solidFill>
                  <a:schemeClr val="tx1"/>
                </a:solidFill>
                <a:latin typeface="+mn-lt" pitchFamily="34" charset="0"/>
                <a:ea typeface="+mn-lt" pitchFamily="34" charset="-122"/>
                <a:cs typeface="+mn-lt" pitchFamily="34" charset="-120"/>
              </a:rPr>
              <a:t> i pacchetti attraversano router diversi e arrivano quando arrivano</a:t>
            </a:r>
            <a:endParaRPr lang="en-US" sz="1550" dirty="0"/>
          </a:p>
        </p:txBody>
      </p:sp>
      <p:sp>
        <p:nvSpPr>
          <p:cNvPr id="20" name="Shape 18"/>
          <p:cNvSpPr/>
          <p:nvPr/>
        </p:nvSpPr>
        <p:spPr>
          <a:xfrm>
            <a:off x="4297680" y="3374136"/>
            <a:ext cx="50292" cy="731520"/>
          </a:xfrm>
          <a:prstGeom prst="rect">
            <a:avLst/>
          </a:prstGeom>
          <a:solidFill>
            <a:schemeClr val="accent3"/>
          </a:solidFill>
          <a:ln/>
        </p:spPr>
      </p:sp>
      <p:sp>
        <p:nvSpPr>
          <p:cNvPr id="21" name="Text 19"/>
          <p:cNvSpPr/>
          <p:nvPr/>
        </p:nvSpPr>
        <p:spPr>
          <a:xfrm>
            <a:off x="4526280" y="3337560"/>
            <a:ext cx="4069080" cy="960120"/>
          </a:xfrm>
          <a:prstGeom prst="rect">
            <a:avLst/>
          </a:prstGeom>
          <a:noFill/>
          <a:ln/>
        </p:spPr>
        <p:txBody>
          <a:bodyPr wrap="square" rtlCol="0" anchor="t"/>
          <a:lstStyle/>
          <a:p>
            <a:pPr indent="0" marL="0">
              <a:lnSpc>
                <a:spcPct val="120000"/>
              </a:lnSpc>
              <a:buNone/>
            </a:pPr>
            <a:r>
              <a:rPr lang="en-US" sz="1550" b="1" dirty="0">
                <a:solidFill>
                  <a:schemeClr val="tx1"/>
                </a:solidFill>
                <a:latin typeface="+mj-lt" pitchFamily="34" charset="0"/>
                <a:ea typeface="+mj-lt" pitchFamily="34" charset="-122"/>
                <a:cs typeface="+mj-lt" pitchFamily="34" charset="-120"/>
              </a:rPr>
              <a:t>Si ricompone</a:t>
            </a:r>
            <a:pPr indent="0" marL="0">
              <a:lnSpc>
                <a:spcPct val="120000"/>
              </a:lnSpc>
              <a:buNone/>
            </a:pPr>
            <a:r>
              <a:rPr lang="en-US" sz="1550" dirty="0">
                <a:solidFill>
                  <a:schemeClr val="tx1"/>
                </a:solidFill>
                <a:latin typeface="+mn-lt" pitchFamily="34" charset="0"/>
                <a:ea typeface="+mn-lt" pitchFamily="34" charset="-122"/>
                <a:cs typeface="+mn-lt" pitchFamily="34" charset="-120"/>
              </a:rPr>
              <a:t> chi riceve rimette i pezzi nell'ordine giusto</a:t>
            </a:r>
            <a:endParaRPr lang="en-US" sz="15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CONSEGNA E CHI CONTROLLA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FA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Instrada i pacchetti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PROMETTE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Niente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TCP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FA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Numera e rimette in ordine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PROMETTE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Che arrivi tutto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IP consegna e spera, TCP controlla cosa manca e lo chiede di nuovo.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Dove corre davvero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domanda più fisica di tutte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 dati non viaggiano nell'aria.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Wi-Fi copre solo gli ultimi metri di casa. Il traffico tra continenti corre dentro fibre ottiche posate sul fondo degli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oceani</a:t>
            </a:r>
            <a:pPr indent="0" marL="0">
              <a:lnSpc>
                <a:spcPct val="125000"/>
              </a:lnSpc>
              <a:buNone/>
            </a:pPr>
            <a:r>
              <a:rPr lang="en-US" sz="1750" dirty="0">
                <a:solidFill>
                  <a:srgbClr val="D8D6CF"/>
                </a:solidFill>
                <a:latin typeface="+mn-lt" pitchFamily="34" charset="0"/>
                <a:ea typeface="+mn-lt" pitchFamily="34" charset="-122"/>
                <a:cs typeface="+mn-lt" pitchFamily="34" charset="-120"/>
              </a:rPr>
              <a:t>, e i satelliti valgono lo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0,37%</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della capacità internazionale.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cos'è, tecnicamente, Internet?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Una rete di reti con protocolli condivisi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Un unico grande computer che conserva i siti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L'insieme delle pagine web del mondo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recaplica.com/it/tecnologia/come-funziona-internet/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MDN Web Docs · IETF · IANA · TeleGeography · UCLA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funziona Internet: il viaggio dei dati dal cavo alla pagina — Recap</dc:title>
  <dc:subject>PptxGenJS Presentation</dc:subject>
  <dc:creator>Recaplica</dc:creator>
  <cp:lastModifiedBy>Recaplica</cp:lastModifiedBy>
  <cp:revision>1</cp:revision>
  <dcterms:created xsi:type="dcterms:W3CDTF">2026-09-29T17:01:14Z</dcterms:created>
  <dcterms:modified xsi:type="dcterms:W3CDTF">2026-09-29T17:01:14Z</dcterms:modified>
</cp:coreProperties>
</file>