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parola «pizza» compare già in un documento del 997 scritto a Gaeta, ma il piatto come lo conosciamo nasce nella Napoli della prima metà dell'Ottocento. In questa presentazione seguiamo quattro tappe, la parola, il piatto, il caso della regina Margherita e il riconoscimento UNESCO del 2017.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c'è un nome solo, e nemmeno una data sola. La parola «pizza» è attestata dal 997 in un contratto di locazione stipulato a Gaeta; il piatto rotondo, lievitato e condito nasce a Napoli nella prima metà dell'Ottocento, come cibo popolare ed economico; e la storia della regina Margherita, quella del 1889, è una leggenda molto diffusa ma storicamente contestata. La risposta onesta è che la pizza ha una storia lunga, non un inventore.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documento più vecchio in cui gli studiosi hanno trovato la parola «pizza» è un contratto di locazione del 997, stipulato a Gaeta. Sull'origine del termine circolano due ipotesi mai risolte, una lo fa discendere da una parola dell'antico alto-tedesco, bizzo o pizzo, che indicava un boccone o un pezzo di pane, l'altra lo avvicina all'arabo pita. La stessa voce Treccani parla di un'origine «forse» tedesca, senza chiudere la questione. Quello che la parola indicava nel 997 era comunque diverso dalla pizza napoletana, probabilmente una focaccia o un pane schiacciato, condito in modo semplice.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Napoli la pizza era cibo di strada, economico, pensato per sfamare in fretta. Matilde Serao, descrivendo la Napoli del suo tempo, la definì un cibo «che ingiallisce al sole, mangiato dalle mosche». Nel 1835 lo scrittore francese Alexandre Dumas padre soggiornò a Napoli e descrisse la pizza nel suo libro Le Corricolo, segno che il piatto era già abbastanza diffuso e riconoscibile da colpire un visitatore straniero. Pochi anni prima, nel 1831, l'inventore statunitense del telegrafo Samuel Morse l'aveva invece liquidata come «una specie di torta nauseante».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documento del 21 luglio 1792 attesta che il Ministero della Polizia Generale del Regno concesse a un certo Giuseppe Sorrentino la licenza per cuocere pizze nel borgo di Loreto, a Napoli, ed è il primo documento noto in questo senso. Un'altra fonte indica invece il 1738 come anno di fondazione dell'Antica Pizzeria Port'Alba, diventata un locale con tavoli veri e propri nel 1830. Le due fonti non si citano a vicenda, e nessuna delle due basta da sola a chiudere la questione.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versione più diffusa il cuoco Raffaele Esposito, insieme alla moglie, preparò tre pizze diverse per re Umberto I e la regina Margherita di Savoia, in visita a Napoli, e la regina scelse quella coi tre colori della bandiera italiana, pomodoro rosso, basilico verde e mozzarella bianca. Pizze molto simili erano però già state descritte da Emanuele Rocco nel 1853 e dallo scrittore Francesco De Bouchard nel 1866, nel suo libro sugli usi e costumi di Napoli. La pizzeria di Esposito passò ai fratelli Brandi nel 1932, e nel 1989 fu posta a Napoli la targa commemorativa che ricorda l'episodio.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lettera che racconterebbe l'episodio, datata 11 giugno 1889 e attribuita al capo dei Servizi Reali Camillo Galli, è considerata quasi certamente un falso, ed è l'unica prova di una vicenda che nessun altro documento conferma. Con le fonti disponibili non è possibile stabilire con certezza cosa sia successo nel giugno 1889. La cosa più corretta da dire è che quella della regina Margherita resta una leggenda molto diffusa ma storicamente contestata, e che l'episodio reale potrebbe aver dato un nome a un piatto che esisteva già, non averlo creato.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2017 l'UNESCO ha iscritto l'arte del pizzaiuolo napoletano nella Representative List del patrimonio culturale immateriale dell'umanità, durante una sessione tenutasi a Jeju, in Corea del Sud. La candidatura era partita nel 2009 con il sostegno di Coldiretti, dell'Associazione pizzaiuoli napoletani e della Fondazione UniVerde, e aveva raccolto circa due milioni di firme. Quello che viene riconosciuto non è una ricetta ma un know-how, e la pratica comprende quattro fasi diverse, dalla preparazione dell'impasto alla cottura in un forno a legna con il caratteristico movimento rotatorio del pizzaiolo. A Napoli praticano circa 3.000 pizzaiuoli, divisi in tre categorie riconosciute, il Master Pizzaiuolo, il pizzaiuolo e il fornaio, oltre alle famiglie che tramandano l'arte in casa.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L'Associazione Verace Pizza Napoletana certifica i locali che rispettano un disciplinare preciso, cottura di circa 90 secondi a circa 480 gradi, quasi il doppio dei forni a gas americani, diametro massimo di circa 35 centimetri e impasto fermentato da 12 ore a diversi giorni. Su circa 8.200 pizzerie censite a Napoli, secondo Smithsonian Magazine, solo circa 125, meno del 2% del totale, hanno ottenuto questa certificazione, un segno di quanto la ricetta ufficiale resti una minoranza rispetto alla varietà reale delle pizzerie napoletane.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parola «pizza» è attestata dal 997, in un documento stipulato a Gaeta. Il piatto come lo si riconosce nasce a Napoli nella prima metà dell'Ottocento, cibo di strada popolare ed economico. Sulla prima pizzeria le fonti divergono, tra la licenza del 1792 e la fondazione dell'Antica Pizzeria Port'Alba nel 1738. La diffusione su scala industriale comincia solo negli anni Sessanta del Novecento, grazie soprattutto alla catena statunitense Pizza Hut, e nel 2017 arriva il riconoscimento UNESCO.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Napoli sono rimaste vive alcune usanze sociali legate alla pizza come cibo condiviso. La pizza sospesa consiste nel pagare una pizza in più, lasciata a disposizione di chi non può permettersela. La pizza a otto permette tradizionalmente di pagarla anche otto giorni dopo averla mangiata. Il portafoglio è il gesto di piegare la pizza a metà per poterla mangiare camminando per strada, senza posate. Nel mondo, intanto, la pizza ha preso strade diverse, dalle pies del New Jersey all'apizza di New Haven, fino alla versione col formaggio Provel tipica di St. Louis.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Il pomodoro arrivò in Europa dal continente americano nel Cinquecento e per circa due secoli fu considerato dagli europei una pianta tossica, non adatta al consumo alimentare. Solo più tardi entrò nell'uso alimentare comune, diventando poi l'ingrediente più associato alla pizza. Se c'è tempo, seconda domanda dal quiz del Recap, che cosa ha riconosciuto l'UNESCO nel 2017? (L'arte del pizzaiuolo napoletano, non una ricetta.)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Storia della pizza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 documento del 997 al riconoscimento UNESCO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PRIMA DI COMINCIARE</a:t>
            </a:r>
            <a:endParaRPr lang="en-US" sz="1300" dirty="0"/>
          </a:p>
        </p:txBody>
      </p:sp>
      <p:sp>
        <p:nvSpPr>
          <p:cNvPr id="3" name="Shape 1"/>
          <p:cNvSpPr/>
          <p:nvPr/>
        </p:nvSpPr>
        <p:spPr>
          <a:xfrm>
            <a:off x="2327859" y="2474824"/>
            <a:ext cx="2704592"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ha inventato la pizza?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Dalla parola al piatto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caso della regina Margherita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riconoscimento UNESCO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 Napoli al mondo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Dalla parola al piatto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997 a Gaeta, poi la Napoli dell'Ottocento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PRIMA TRACCIA SCRITTA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997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l'anno</a:t>
            </a:r>
            <a:pPr indent="0" marL="0">
              <a:lnSpc>
                <a:spcPct val="120000"/>
              </a:lnSpc>
              <a:buNone/>
            </a:pPr>
            <a:r>
              <a:rPr lang="en-US" sz="1500" dirty="0">
                <a:solidFill>
                  <a:schemeClr val="tx2"/>
                </a:solidFill>
                <a:latin typeface="+mn-lt" pitchFamily="34" charset="0"/>
                <a:ea typeface="+mn-lt" pitchFamily="34" charset="-122"/>
                <a:cs typeface="+mn-lt" pitchFamily="34" charset="-120"/>
              </a:rPr>
              <a:t>: un contratto di locazione stipulato a Gaeta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 ipotesi</a:t>
            </a:r>
            <a:pPr indent="0" marL="0">
              <a:lnSpc>
                <a:spcPct val="120000"/>
              </a:lnSpc>
              <a:buNone/>
            </a:pPr>
            <a:r>
              <a:rPr lang="en-US" sz="1500" dirty="0">
                <a:solidFill>
                  <a:schemeClr val="tx2"/>
                </a:solidFill>
                <a:latin typeface="+mn-lt" pitchFamily="34" charset="0"/>
                <a:ea typeface="+mn-lt" pitchFamily="34" charset="-122"/>
                <a:cs typeface="+mn-lt" pitchFamily="34" charset="-120"/>
              </a:rPr>
              <a:t>: dall'antico alto-tedesco o dall'arabo «pita»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Pane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cosa indicava</a:t>
            </a:r>
            <a:pPr indent="0" marL="0">
              <a:lnSpc>
                <a:spcPct val="120000"/>
              </a:lnSpc>
              <a:buNone/>
            </a:pPr>
            <a:r>
              <a:rPr lang="en-US" sz="1500" dirty="0">
                <a:solidFill>
                  <a:schemeClr val="tx2"/>
                </a:solidFill>
                <a:latin typeface="+mn-lt" pitchFamily="34" charset="0"/>
                <a:ea typeface="+mn-lt" pitchFamily="34" charset="-122"/>
                <a:cs typeface="+mn-lt" pitchFamily="34" charset="-120"/>
              </a:rPr>
              <a:t>: probabilmente una focaccia condita in modo semplice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LA RACCONTAVANO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Matilde Serao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Giornalista napoletana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«Ingiallisce al sole, mangiato dalle mosche»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Alexandre Dumas</a:t>
            </a:r>
            <a:endParaRPr lang="en-US" sz="19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Scrittore francese, 1835</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descrive nel libro «Le Corricolo»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Samuel Morse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Inventore del telegrafo, 1831</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«Una specie di torta nauseante»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QUAL È LA PRIMA PIZZERIA DELLA STORIA?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Una licenza, 1792</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 DICE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licenza per cuocere pizze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FONTE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Treccani, Atlante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Port'Alba, 1738</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 DICE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l'anno di fondazione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FONTE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Smithsonian Magazine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Le due fonti non si citano a vicenda, la questione resta aperta.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00" b="1" dirty="0">
                <a:solidFill>
                  <a:schemeClr val="tx1"/>
                </a:solidFill>
                <a:latin typeface="+mj-lt" pitchFamily="34" charset="0"/>
                <a:ea typeface="+mj-lt" pitchFamily="34" charset="-122"/>
                <a:cs typeface="+mj-lt" pitchFamily="34" charset="-120"/>
              </a:rPr>
              <a:t>Il caso della regina Margherita</a:t>
            </a:r>
            <a:endParaRPr lang="en-US" sz="2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Una lettera del 1889, e due precedenti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CASO</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La Margherita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Napoli, 1889</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1853</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Rocco descrive una pizza simile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De Bouchard, sugli usi di Napoli</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1889</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Le tre pizze per i reali, così si racconta</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 pizzeria passa ai fratelli Brandi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Pizze coi tre colori esistevano già prima.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L'unica prova dell'episodio è una lettera del 1889 considerata quasi certamente un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falso</a:t>
            </a:r>
            <a:pPr indent="0" marL="0">
              <a:lnSpc>
                <a:spcPct val="125000"/>
              </a:lnSpc>
              <a:buNone/>
            </a:pPr>
            <a:r>
              <a:rPr lang="en-US" sz="1750" dirty="0">
                <a:solidFill>
                  <a:srgbClr val="D8D6CF"/>
                </a:solidFill>
                <a:latin typeface="+mn-lt" pitchFamily="34" charset="0"/>
                <a:ea typeface="+mn-lt" pitchFamily="34" charset="-122"/>
                <a:cs typeface="+mn-lt" pitchFamily="34" charset="-120"/>
              </a:rPr>
              <a:t>, e pizze con pomodoro, mozzarella e basilico erano già descritte nel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1853</a:t>
            </a:r>
            <a:pPr indent="0" marL="0">
              <a:lnSpc>
                <a:spcPct val="125000"/>
              </a:lnSpc>
              <a:buNone/>
            </a:pPr>
            <a:r>
              <a:rPr lang="en-US" sz="1750" dirty="0">
                <a:solidFill>
                  <a:srgbClr val="D8D6CF"/>
                </a:solidFill>
                <a:latin typeface="+mn-lt" pitchFamily="34" charset="0"/>
                <a:ea typeface="+mn-lt" pitchFamily="34" charset="-122"/>
                <a:cs typeface="+mn-lt" pitchFamily="34" charset="-120"/>
              </a:rPr>
              <a:t> e nel 1866.</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Il riconoscimento UNESCO</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2017, l'arte del pizzaiuolo napoletano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NON UNA RICETTA, MA UN MESTIERE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l'iscrizione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nella lista del patrimonio culturale immateriale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pizzaiuoli</a:t>
            </a:r>
            <a:pPr indent="0" marL="0">
              <a:lnSpc>
                <a:spcPct val="120000"/>
              </a:lnSpc>
              <a:buNone/>
            </a:pPr>
            <a:r>
              <a:rPr lang="en-US" sz="1500" dirty="0">
                <a:solidFill>
                  <a:schemeClr val="tx2"/>
                </a:solidFill>
                <a:latin typeface="+mn-lt" pitchFamily="34" charset="0"/>
                <a:ea typeface="+mn-lt" pitchFamily="34" charset="-122"/>
                <a:cs typeface="+mn-lt" pitchFamily="34" charset="-120"/>
              </a:rPr>
              <a:t>: circa, secondo la scheda ufficiale UNESCO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firme</a:t>
            </a:r>
            <a:pPr indent="0" marL="0">
              <a:lnSpc>
                <a:spcPct val="120000"/>
              </a:lnSpc>
              <a:buNone/>
            </a:pPr>
            <a:r>
              <a:rPr lang="en-US" sz="1500" dirty="0">
                <a:solidFill>
                  <a:schemeClr val="tx2"/>
                </a:solidFill>
                <a:latin typeface="+mn-lt" pitchFamily="34" charset="0"/>
                <a:ea typeface="+mn-lt" pitchFamily="34" charset="-122"/>
                <a:cs typeface="+mn-lt" pitchFamily="34" charset="-120"/>
              </a:rPr>
              <a:t>: a sostegno della candidatura, partita nel 2009</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LA REGOLA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AVPN</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90</a:t>
            </a:r>
            <a:pPr indent="0" marL="0">
              <a:buNone/>
            </a:pPr>
            <a:r>
              <a:rPr lang="en-US" sz="1600" b="1" dirty="0">
                <a:solidFill>
                  <a:schemeClr val="bg1"/>
                </a:solidFill>
                <a:latin typeface="+mj-lt" pitchFamily="34" charset="0"/>
                <a:ea typeface="+mj-lt" pitchFamily="34" charset="-122"/>
                <a:cs typeface="+mj-lt" pitchFamily="34" charset="-120"/>
              </a:rPr>
              <a:t> secondi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di cottura a circa 480 gradi</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LE PIZZERIE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 Napoli</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8.200</a:t>
            </a:r>
            <a:pPr indent="0" marL="0">
              <a:buNone/>
            </a:pPr>
            <a:r>
              <a:rPr lang="en-US" sz="1600" b="1" dirty="0">
                <a:solidFill>
                  <a:schemeClr val="bg1"/>
                </a:solidFill>
                <a:latin typeface="+mj-lt" pitchFamily="34" charset="0"/>
                <a:ea typeface="+mj-lt" pitchFamily="34" charset="-122"/>
                <a:cs typeface="+mj-lt" pitchFamily="34" charset="-120"/>
              </a:rPr>
              <a:t> circa</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censite da Smithsonian Magazine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LE CERTIFICATE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Poche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125</a:t>
            </a:r>
            <a:pPr indent="0" marL="0">
              <a:buNone/>
            </a:pPr>
            <a:r>
              <a:rPr lang="en-US" sz="1600" b="1" dirty="0">
                <a:solidFill>
                  <a:schemeClr val="accent1"/>
                </a:solidFill>
                <a:latin typeface="+mj-lt" pitchFamily="34" charset="0"/>
                <a:ea typeface="+mj-lt" pitchFamily="34" charset="-122"/>
                <a:cs typeface="+mj-lt" pitchFamily="34" charset="-120"/>
              </a:rPr>
              <a:t> circa</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meno del 2% del totale</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Da Napoli al mondo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Le catene, le varianti, le usanze di casa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PAROLA AL PATRIMONIO DELL'UMANITÀ</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1738 o 1792</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prima pizzeria</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Anni Sessanta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pizza nel mondo</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997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parola, a Gaeta</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Ottocento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piatto nasce a Napoli</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l'UNESCO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USANZE NAPOLETANE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Pizza sospesa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Se ne paga una in più</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resta a chi non può permettersela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Pizza a otto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Si paga più tardi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anche otto giorni dopo averla mangiata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Il portafoglio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Si piega a metà</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per mangiarla camminando per strada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Perché il pomodoro rimase a lungo fuori dall'uso alimentare comune?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Perché non cresceva nel clima del Sud Italia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Perché era considerato una pianta tossica dagli europei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Perché era riservato solo alla tavola dei nobili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recaplica.com/it/storia/storia-della-pizza/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UNESCO · National Geographic · Smithsonian Magazine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Storia della pizza: dalle origini napoletane al riconoscimento UNESCO — Recap</dc:title>
  <dc:subject>PptxGenJS Presentation</dc:subject>
  <dc:creator>Recaplica</dc:creator>
  <cp:lastModifiedBy>Recaplica</cp:lastModifiedBy>
  <cp:revision>1</cp:revision>
  <dcterms:created xsi:type="dcterms:W3CDTF">2026-09-29T17:01:05Z</dcterms:created>
  <dcterms:modified xsi:type="dcterms:W3CDTF">2026-09-29T17:01:05Z</dcterms:modified>
</cp:coreProperties>
</file>