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notesMasterIdLst>
    <p:notesMasterId r:id="rId21"/>
  </p:notesMasterIdLst>
  <p:sldSz cx="9144000" cy="5143500"/>
  <p:notesSz cx="5143500" cy="9144000"/>
  <p:embeddedFontLst>
    <p:embeddedFont>
      <p:font typeface="Bricolage Grotesque"/>
      <p:regular r:id="rId26"/>
      <p:bold r:id="rId27"/>
    </p:embeddedFont>
    <p:embeddedFont>
      <p:font typeface="Atkinson Hyperlegible"/>
      <p:regular r:id="rId28"/>
      <p:bold r:id="rId29"/>
      <p:italic r:id="rId30"/>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notesMaster" Target="notesMasters/notesMaster1.xml"/><Relationship Id="rId22" Type="http://schemas.openxmlformats.org/officeDocument/2006/relationships/presProps" Target="presProps.xml"/><Relationship Id="rId23" Type="http://schemas.openxmlformats.org/officeDocument/2006/relationships/viewProps" Target="viewProps.xml"/><Relationship Id="rId24" Type="http://schemas.openxmlformats.org/officeDocument/2006/relationships/theme" Target="theme/theme1.xml"/><Relationship Id="rId25" Type="http://schemas.openxmlformats.org/officeDocument/2006/relationships/tableStyles" Target="tableStyles.xml"/><Relationship Id="rId26" Type="http://schemas.openxmlformats.org/officeDocument/2006/relationships/font" Target="fonts/font1.fntdata"/><Relationship Id="rId27" Type="http://schemas.openxmlformats.org/officeDocument/2006/relationships/font" Target="fonts/font2.fntdata"/><Relationship Id="rId28" Type="http://schemas.openxmlformats.org/officeDocument/2006/relationships/font" Target="fonts/font3.fntdata"/><Relationship Id="rId29" Type="http://schemas.openxmlformats.org/officeDocument/2006/relationships/font" Target="fonts/font4.fntdata"/><Relationship Id="rId30"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Risorgimento è il processo che tra la fine del Settecento e il 1861 porta la penisola italiana dalla divisione in molti Stati a un unico Regno. Oggi vediamo le prove fallite dei moti, le tre guerre contro l'Austria, i quattro mesi dei Mille e la nascita del Regno, con i suoi conti aperti.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scelta è politica, non aritmetica. L'ordinale viene dal Regno di Sardegna, di cui Vittorio Emanuele era già il secondo di quel nome: conservarlo significa affermare che l'Italia unita non è uno Stato nuovo, ma quello sabaudo che si è allargato. Chi voleva un patto tra popoli lo lesse come una sconfitta. La risposta si può tenere in sospeso, il filo si chiude con la legge del 17 marzo 1861.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secoli «Italia» è stato il nome di una penisola, non di uno Stato. All'inizio dell'Ottocento chi viveva a Palermo e chi viveva a Milano era suddito di sovrani diversi, pagava imposte diverse e parlava lingue che spesso, da una regione all'altra, non si capivano. Il Risorgimento è il nome che gli storici danno a questo doppio movimento.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prima fase va male quasi sempre: i moti del 1820-21 e del 1831 vengono repressi, e le insurrezioni mazziniane falliscono una dopo l'altra. Il fallimento militare produce però un risultato culturale: nasce l'idea che gli abitanti della penisola siano una nazione, e circola negli ambienti che contano, studenti, avvocati, ufficiali, nobiltà liberale. Funziona come una campagna che non vince le elezioni ma cambia il vocabolario del dibattito: dopo il 1831 «Italia» diventa un programma politico. Nel 1846 le prime riforme di Pio IX accendono le speranze dei moderati.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Tre progetti diversi, che a tratti si ostacolarono. Mazzini voleva una repubblica unitaria nata da un'insurrezione popolare e fondò la Giovine Italia. Cavour puntava sull'ingrandimento dello Stato sabaudo attraverso la diplomazia e le alleanze. Garibaldi era il comandante militare che nel 1860 conquistò il Sud in nome di Vittorio Emanuele II, mettendo il proprio repubblicanesimo in secondo piano.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Cavour diventa presidente del Consiglio del Regno di Sardegna il 2 novembre 1852. La sua intuizione è che il Piemonte da solo non può battere l'Austria, e che quindi serve una grande potenza al fianco. L'occasione arriva al convegno di Plombières, il 21 luglio 1858, dove Cavour e Napoleone III concordano l'appoggio francese in caso di guerra. Il conto dell'alleanza lo presenta poi la Francia: con i plebisciti del 12-14 marzo 1860 Nizza e la Savoia passano oltralpe.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prima guerra, dal 23 marzo al 9 agosto 1848, è il tentativo isolato di Carlo Alberto e si chiude con la sconfitta di Custoza. La seconda, dal 26 aprile all'8 agosto 1859, si combatte con la Francia alleata: vittorie a Magenta e a Solferino e San Martino, e la Lombardia passa al Piemonte. La terza, dal 20 giugno al 12 agosto 1866, va male sul campo, di nuovo a Custoza, eppure porta il Veneto all'Italia. La differenza tra il 1848 e il 1859 non sta nel coraggio, sta nella diplomazia.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Mentre Cavour lavora sulle cancellerie, il Sud viene preso da una spedizione di volontari, in poco più di quattro mesi. Le tappe: sbarco a Marsala l'11 maggio, la prima battaglia vinta a Calatafimi, l'occupazione di Palermo il 27-29 maggio, Milazzo il 20 luglio, l'ingresso a Napoli il 7 settembre, la battaglia del Volturno il 1-2 ottobre. Il 26 ottobre, a Teano, Garibaldi consegna a Vittorio Emanuele II le terre conquistate e depone la dittatura.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Salemi Garibaldi assume la dittatura dell'isola in nome di Vittorio Emanuele II. Era repubblicano e mazziniano di formazione, ma sapeva che un'impresa dichiaratamente rivoluzionaria avrebbe spaventato tutti: le potenze europee, i moderati italiani e lo stesso Piemonte. Mettere la spedizione sotto la bandiera sabauda la rese accettabile; il prezzo fu il suo stesso progetto. A Teano consegnò al re le terre conquistate e si ritirò.</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 la conquista militare e la nascita del Regno c'è il voto: i plebisciti trasformano una conquista in una decisione, un titolo giuridico da mostrare alle cancellerie europee. Il suffragio era universale ma solo maschile. La legge n. 4671 viene approvata dal Senato il 26 febbraio 1861 e dalla Camera il 14 marzo; l'articolo unico dice che il sovrano assume per sé e i suoi successori il titolo di Re d'Italia. Ed ecco la risposta alla domanda d'apertura: il re resta «II» perché l'Italia unita è lo Stato sabaudo che si è allargato, non uno Stato nuovo. Il 17 marzo è l'Anniversario dell'Unità d'Italia, festa nazionale istituita nel 1911.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 1861 il cantiere è tutt'altro che chiuso. Il Veneto arriva con la Terza guerra d'indipendenza del 1866, andata male sul campo ma chiusa con l'annessione, sancita dal plebiscito del 21 e 22 ottobre. Roma arriva il 20 settembre 1870, quando le truppe del generale Raffaele Cadorna aprono una breccia nelle mura tra Porta Pia e Porta Salaria; corte e governo si trasferiscono l'anno successivo. Lo Stato prova a regolare i rapporti con la Chiesa con la legge delle Guarentigie del 1871, ma il papa la respinge e col non expedit vieta ai cattolici italiani di partecipare alla vita politica del Regno.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insurrezioni riuscite furono poche e la partecipazione politica restò riservata a una minoranza, studenti, professionisti, militari e nobiltà liberale. Il dato che lo dice meglio è quello dell'istruzione. Al censimento del 1861 il 75% della popolazione complessiva risulta analfabeta; tra i soli adulti sa leggere e scrivere circa il 40% degli uomini e meno di un quarto delle donne. La percentuale scende al 68,8% nel 1871 e al 61,9% nel 1881, un miglioramento lento che dà la misura della distanza tra lo Stato appena nato e la vita quotidiana dei suoi cittadini.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B. I due piroscafi Piemonte e Lombardo salpano da Quarto il 5 maggio 1860; Marsala è invece il luogo dello sbarco, sei giorni più tardi. Se c'è tempo, seconda domanda dal quiz del Recap: che cosa fu il non expedit? (Il divieto papale ai cattolici italiani di partecipare alla vita politica del nuovo Regno.)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9.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STORIA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Il Risorgimento</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Da molti Stati a un solo Regno d'Italia</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UN DETTAGLIO CHE RACCONTA MOLTO</a:t>
            </a:r>
            <a:endParaRPr lang="en-US" sz="1300" dirty="0"/>
          </a:p>
        </p:txBody>
      </p:sp>
      <p:sp>
        <p:nvSpPr>
          <p:cNvPr id="3" name="Shape 1"/>
          <p:cNvSpPr/>
          <p:nvPr/>
        </p:nvSpPr>
        <p:spPr>
          <a:xfrm>
            <a:off x="2052371" y="2843632"/>
            <a:ext cx="933196"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Perché il primo re d'Italia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resta «II» e non diventa «I»?</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CANTIERE, IN QUATTRO TAPPE</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Le prove fallite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Tre guerre contro l'Austria</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 quattro mesi dei Mille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Regno e i conti aperti</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Le prove fallite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Moti, società segrete e un'idea che resta</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UN DOPPIO MOVIMENTO</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Unificazione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PUNTO DI PARTENZA</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Molti Stati, nessuno Stato italiano</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L'OBIETTIVO</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Da molti Stati a uno solo</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Indipendenza</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PUNTO DI PARTENZA</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L'Austria su Lombardia e Veneto</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L'OBIETTIVO</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Uno Stato non governato dall'estero</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Due obiettivi distinti, che non sempre camminarono insieme.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LE INSURREZIONI FALLISCONO, L'IDEA SI DIFFONDE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1820-21</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 primi moti</a:t>
            </a:r>
            <a:pPr indent="0" marL="0">
              <a:lnSpc>
                <a:spcPct val="120000"/>
              </a:lnSpc>
              <a:buNone/>
            </a:pPr>
            <a:r>
              <a:rPr lang="en-US" sz="1500" dirty="0">
                <a:solidFill>
                  <a:schemeClr val="tx2"/>
                </a:solidFill>
                <a:latin typeface="+mn-lt" pitchFamily="34" charset="0"/>
                <a:ea typeface="+mn-lt" pitchFamily="34" charset="-122"/>
                <a:cs typeface="+mn-lt" pitchFamily="34" charset="-120"/>
              </a:rPr>
              <a:t>: organizzati dalla Carboneria, tutti repressi</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1831</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la Giovine Italia</a:t>
            </a:r>
            <a:pPr indent="0" marL="0">
              <a:lnSpc>
                <a:spcPct val="120000"/>
              </a:lnSpc>
              <a:buNone/>
            </a:pPr>
            <a:r>
              <a:rPr lang="en-US" sz="1500" dirty="0">
                <a:solidFill>
                  <a:schemeClr val="tx2"/>
                </a:solidFill>
                <a:latin typeface="+mn-lt" pitchFamily="34" charset="0"/>
                <a:ea typeface="+mn-lt" pitchFamily="34" charset="-122"/>
                <a:cs typeface="+mn-lt" pitchFamily="34" charset="-120"/>
              </a:rPr>
              <a:t>: Mazzini punta a una repubblica unitaria, costruita dal basso</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1848</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la penisola in moto</a:t>
            </a:r>
            <a:pPr indent="0" marL="0">
              <a:lnSpc>
                <a:spcPct val="120000"/>
              </a:lnSpc>
              <a:buNone/>
            </a:pPr>
            <a:r>
              <a:rPr lang="en-US" sz="1500" dirty="0">
                <a:solidFill>
                  <a:schemeClr val="tx2"/>
                </a:solidFill>
                <a:latin typeface="+mn-lt" pitchFamily="34" charset="0"/>
                <a:ea typeface="+mn-lt" pitchFamily="34" charset="-122"/>
                <a:cs typeface="+mn-lt" pitchFamily="34" charset="-120"/>
              </a:rPr>
              <a:t>: rivoluzioni in tutta Europa, prima guerra all'Austria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TRE PROGETTI PER L'ITALIA</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Mazzini</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Il repubblicano</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Una repubblica unitaria, nata dall'insurrezione popolare</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Cavour</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Il capo del governo piemontese</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Ingrandire lo Stato sabaudo con la diplomazia e le alleanze</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Garibaldi</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Il comandante militare</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Nel 1860 conquista il Sud in nome di Vittorio Emanuele II</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150" b="1" dirty="0">
                <a:solidFill>
                  <a:schemeClr val="tx1"/>
                </a:solidFill>
                <a:latin typeface="+mj-lt" pitchFamily="34" charset="0"/>
                <a:ea typeface="+mj-lt" pitchFamily="34" charset="-122"/>
                <a:cs typeface="+mj-lt" pitchFamily="34" charset="-120"/>
              </a:rPr>
              <a:t>Tre guerre contro l'Austria</a:t>
            </a:r>
            <a:endParaRPr lang="en-US" sz="31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Un solo avversario, e anni di diplomazia nel mezzo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LA SVOLTA PIEMONTESE</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Camillo Benso di Cavour</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1810 – 1861</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1810</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Nasce a Torino</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1852</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Presidente del Consiglio dal 2 novembre</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1858</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A Plombières l'accordo con Napoleone III</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1861</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La sua firma sulla legge del Regno, muore a Torino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TRE GUERRE D'INDIPENDENZA</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47035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Plombières</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il patto con la Francia, 21 luglio 1858</a:t>
            </a:r>
            <a:endParaRPr lang="en-US" sz="1600" dirty="0"/>
          </a:p>
        </p:txBody>
      </p:sp>
      <p:sp>
        <p:nvSpPr>
          <p:cNvPr id="5" name="Text 3"/>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Nizza e Savoia</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il conto dell'alleanza, marzo 1860</a:t>
            </a:r>
            <a:endParaRPr lang="en-US" sz="1600" dirty="0"/>
          </a:p>
        </p:txBody>
      </p:sp>
      <p:sp>
        <p:nvSpPr>
          <p:cNvPr id="6" name="Shape 4"/>
          <p:cNvSpPr/>
          <p:nvPr/>
        </p:nvSpPr>
        <p:spPr>
          <a:xfrm>
            <a:off x="99303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1848</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sconfitta a Custoza</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1859</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la Lombardia al Piemonte</a:t>
            </a:r>
            <a:endParaRPr lang="en-US" sz="1400" dirty="0"/>
          </a:p>
        </p:txBody>
      </p:sp>
      <p:sp>
        <p:nvSpPr>
          <p:cNvPr id="10" name="Shape 8"/>
          <p:cNvSpPr/>
          <p:nvPr/>
        </p:nvSpPr>
        <p:spPr>
          <a:xfrm>
            <a:off x="7913218"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1866</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il Veneto all'Italia</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600" b="1" dirty="0">
                <a:solidFill>
                  <a:schemeClr val="tx1"/>
                </a:solidFill>
                <a:latin typeface="+mj-lt" pitchFamily="34" charset="0"/>
                <a:ea typeface="+mj-lt" pitchFamily="34" charset="-122"/>
                <a:cs typeface="+mj-lt" pitchFamily="34" charset="-120"/>
              </a:rPr>
              <a:t>I quattro mesi dei Mille</a:t>
            </a:r>
            <a:endParaRPr lang="en-US" sz="36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Da Quarto a Teano, un regno rovesciato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QUATTRO MESI CHE ROVESCIANO UN REGNO</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1.084</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volontari</a:t>
            </a:r>
            <a:pPr indent="0" marL="0">
              <a:lnSpc>
                <a:spcPct val="120000"/>
              </a:lnSpc>
              <a:buNone/>
            </a:pPr>
            <a:r>
              <a:rPr lang="en-US" sz="1500" dirty="0">
                <a:solidFill>
                  <a:schemeClr val="tx2"/>
                </a:solidFill>
                <a:latin typeface="+mn-lt" pitchFamily="34" charset="0"/>
                <a:ea typeface="+mn-lt" pitchFamily="34" charset="-122"/>
                <a:cs typeface="+mn-lt" pitchFamily="34" charset="-120"/>
              </a:rPr>
              <a:t>: salpano da Quarto, presso Genova, il 5 maggio 1860</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Marsala</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lo sbarco dell'11 maggio</a:t>
            </a:r>
            <a:pPr indent="0" marL="0">
              <a:lnSpc>
                <a:spcPct val="120000"/>
              </a:lnSpc>
              <a:buNone/>
            </a:pPr>
            <a:r>
              <a:rPr lang="en-US" sz="1500" dirty="0">
                <a:solidFill>
                  <a:schemeClr val="tx2"/>
                </a:solidFill>
                <a:latin typeface="+mn-lt" pitchFamily="34" charset="0"/>
                <a:ea typeface="+mn-lt" pitchFamily="34" charset="-122"/>
                <a:cs typeface="+mn-lt" pitchFamily="34" charset="-120"/>
              </a:rPr>
              <a:t>: poi Calatafimi, Palermo, Milazzo e Napoli</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Teano</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il 26 ottobre</a:t>
            </a:r>
            <a:pPr indent="0" marL="0">
              <a:lnSpc>
                <a:spcPct val="120000"/>
              </a:lnSpc>
              <a:buNone/>
            </a:pPr>
            <a:r>
              <a:rPr lang="en-US" sz="1500" dirty="0">
                <a:solidFill>
                  <a:schemeClr val="tx2"/>
                </a:solidFill>
                <a:latin typeface="+mn-lt" pitchFamily="34" charset="0"/>
                <a:ea typeface="+mn-lt" pitchFamily="34" charset="-122"/>
                <a:cs typeface="+mn-lt" pitchFamily="34" charset="-120"/>
              </a:rPr>
              <a:t>: Garibaldi consegna al re le terre conquistate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IL DETTAGLIO POLITICO</a:t>
            </a:r>
            <a:endParaRPr lang="en-US" sz="1300" dirty="0"/>
          </a:p>
        </p:txBody>
      </p:sp>
      <p:sp>
        <p:nvSpPr>
          <p:cNvPr id="3" name="Shape 1"/>
          <p:cNvSpPr/>
          <p:nvPr/>
        </p:nvSpPr>
        <p:spPr>
          <a:xfrm>
            <a:off x="3382874" y="1737208"/>
            <a:ext cx="3717696"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Perché un repubblicano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conquista un regno in nome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del re?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600" b="1" dirty="0">
                <a:solidFill>
                  <a:schemeClr val="tx1"/>
                </a:solidFill>
                <a:latin typeface="+mj-lt" pitchFamily="34" charset="0"/>
                <a:ea typeface="+mj-lt" pitchFamily="34" charset="-122"/>
                <a:cs typeface="+mj-lt" pitchFamily="34" charset="-120"/>
              </a:rPr>
              <a:t>Il Regno e i conti aperti</a:t>
            </a:r>
            <a:endParaRPr lang="en-US" sz="36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Una legge di poche righe, un cantiere ancora aperto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VOTO CHE TIENE INSIEME I PEZZI</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92,6%</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il minimo dei sì</a:t>
            </a:r>
            <a:pPr indent="0" marL="0">
              <a:lnSpc>
                <a:spcPct val="120000"/>
              </a:lnSpc>
              <a:buNone/>
            </a:pPr>
            <a:r>
              <a:rPr lang="en-US" sz="1500" dirty="0">
                <a:solidFill>
                  <a:schemeClr val="tx2"/>
                </a:solidFill>
                <a:latin typeface="+mn-lt" pitchFamily="34" charset="0"/>
                <a:ea typeface="+mn-lt" pitchFamily="34" charset="-122"/>
                <a:cs typeface="+mn-lt" pitchFamily="34" charset="-120"/>
              </a:rPr>
              <a:t>: in Sicilia e nelle province napoletane, il 21 ottobre 1860</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 milioni</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e più al voto</a:t>
            </a:r>
            <a:pPr indent="0" marL="0">
              <a:lnSpc>
                <a:spcPct val="120000"/>
              </a:lnSpc>
              <a:buNone/>
            </a:pPr>
            <a:r>
              <a:rPr lang="en-US" sz="1500" dirty="0">
                <a:solidFill>
                  <a:schemeClr val="tx2"/>
                </a:solidFill>
                <a:latin typeface="+mn-lt" pitchFamily="34" charset="0"/>
                <a:ea typeface="+mn-lt" pitchFamily="34" charset="-122"/>
                <a:cs typeface="+mn-lt" pitchFamily="34" charset="-120"/>
              </a:rPr>
              <a:t>: gli ex sudditi dei vecchi Stati, a suffragio universale maschile, dal 1860 al 1870</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n. 4671</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la legge</a:t>
            </a:r>
            <a:pPr indent="0" marL="0">
              <a:lnSpc>
                <a:spcPct val="120000"/>
              </a:lnSpc>
              <a:buNone/>
            </a:pPr>
            <a:r>
              <a:rPr lang="en-US" sz="1500" dirty="0">
                <a:solidFill>
                  <a:schemeClr val="tx2"/>
                </a:solidFill>
                <a:latin typeface="+mn-lt" pitchFamily="34" charset="0"/>
                <a:ea typeface="+mn-lt" pitchFamily="34" charset="-122"/>
                <a:cs typeface="+mn-lt" pitchFamily="34" charset="-120"/>
              </a:rPr>
              <a:t>: promulgata a Torino il 17 marzo 1861, Vittorio Emanuele II Re d'Italia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ANCORA AUSTRIACO</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Il Veneto</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1866</a:t>
            </a:r>
            <a:pPr indent="0" marL="0">
              <a:buNone/>
            </a:pPr>
            <a:r>
              <a:rPr lang="en-US" sz="1600" b="1" dirty="0">
                <a:solidFill>
                  <a:schemeClr val="bg1"/>
                </a:solidFill>
                <a:latin typeface="+mj-lt" pitchFamily="34" charset="0"/>
                <a:ea typeface="+mj-lt" pitchFamily="34" charset="-122"/>
                <a:cs typeface="+mj-lt" pitchFamily="34" charset="-120"/>
              </a:rPr>
              <a:t> il Veneto</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Guerra persa sul campo, annessione sancita dal plebiscito</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ANCORA DEL PAPA</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Roma</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1870</a:t>
            </a:r>
            <a:pPr indent="0" marL="0">
              <a:buNone/>
            </a:pPr>
            <a:r>
              <a:rPr lang="en-US" sz="1600" b="1" dirty="0">
                <a:solidFill>
                  <a:schemeClr val="bg1"/>
                </a:solidFill>
                <a:latin typeface="+mj-lt" pitchFamily="34" charset="0"/>
                <a:ea typeface="+mj-lt" pitchFamily="34" charset="-122"/>
                <a:cs typeface="+mj-lt" pitchFamily="34" charset="-120"/>
              </a:rPr>
              <a:t> Porta Pia</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Le truppe di Cadorna entrano dalla breccia il 20 settembre</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LA FRATTURA CHE RESTA</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La Chiesa</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3750" b="1" dirty="0">
                <a:solidFill>
                  <a:schemeClr val="accent1"/>
                </a:solidFill>
                <a:latin typeface="+mj-lt" pitchFamily="34" charset="0"/>
                <a:ea typeface="+mj-lt" pitchFamily="34" charset="-122"/>
                <a:cs typeface="+mj-lt" pitchFamily="34" charset="-120"/>
              </a:rPr>
              <a:t>1871</a:t>
            </a:r>
            <a:pPr indent="0" marL="0">
              <a:buNone/>
            </a:pPr>
            <a:r>
              <a:rPr lang="en-US" sz="1600" b="1" dirty="0">
                <a:solidFill>
                  <a:schemeClr val="accent1"/>
                </a:solidFill>
                <a:latin typeface="+mj-lt" pitchFamily="34" charset="0"/>
                <a:ea typeface="+mj-lt" pitchFamily="34" charset="-122"/>
                <a:cs typeface="+mj-lt" pitchFamily="34" charset="-120"/>
              </a:rPr>
              <a:t> le Guarentigie</a:t>
            </a:r>
            <a:endParaRPr lang="en-US" sz="375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Respinte dal papa, che vieta ai cattolici la vita politica</a:t>
            </a:r>
            <a:endParaRPr lang="en-US" sz="135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Il Risorgimento non fu un movimento di popolo.</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Al primo censimento del Regno il </a:t>
            </a:r>
            <a:pPr indent="0" marL="0">
              <a:lnSpc>
                <a:spcPct val="125000"/>
              </a:lnSpc>
              <a:buNone/>
            </a:pPr>
            <a:r>
              <a:rPr lang="en-US" sz="1750" b="1" dirty="0">
                <a:solidFill>
                  <a:schemeClr val="bg1"/>
                </a:solidFill>
                <a:latin typeface="+mn-lt" pitchFamily="34" charset="0"/>
                <a:ea typeface="+mn-lt" pitchFamily="34" charset="-122"/>
                <a:cs typeface="+mn-lt" pitchFamily="34" charset="-120"/>
              </a:rPr>
              <a:t>75%</a:t>
            </a:r>
            <a:pPr indent="0" marL="0">
              <a:lnSpc>
                <a:spcPct val="125000"/>
              </a:lnSpc>
              <a:buNone/>
            </a:pPr>
            <a:r>
              <a:rPr lang="en-US" sz="1750" dirty="0">
                <a:solidFill>
                  <a:srgbClr val="D8D6CF"/>
                </a:solidFill>
                <a:latin typeface="+mn-lt" pitchFamily="34" charset="0"/>
                <a:ea typeface="+mn-lt" pitchFamily="34" charset="-122"/>
                <a:cs typeface="+mn-lt" pitchFamily="34" charset="-120"/>
              </a:rPr>
              <a:t> degli italiani non sapeva leggere né scrivere, e le idee nazionali giravano in </a:t>
            </a:r>
            <a:pPr indent="0" marL="0">
              <a:lnSpc>
                <a:spcPct val="125000"/>
              </a:lnSpc>
              <a:buNone/>
            </a:pPr>
            <a:r>
              <a:rPr lang="en-US" sz="1750" b="1" dirty="0">
                <a:solidFill>
                  <a:schemeClr val="bg1"/>
                </a:solidFill>
                <a:latin typeface="+mn-lt" pitchFamily="34" charset="0"/>
                <a:ea typeface="+mn-lt" pitchFamily="34" charset="-122"/>
                <a:cs typeface="+mn-lt" pitchFamily="34" charset="-120"/>
              </a:rPr>
              <a:t>ambienti ristretti</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METTITI ALLA PROVA · PER 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Da dove parte la spedizione dei Mille e quando?</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Da Marsala, l'11 maggio 1860</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Da Quarto, presso Genova, il 5 maggio 1860</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Da Napoli, il 7 settembre 1860</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recaplica.com/it/storia/risorgimento/</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 Archivio di Stato di Torino · Ministero dell'Interno · Istat</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19</Slides>
  <Notes>19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Il Risorgimento e l'Unità d'Italia: riassunto e date chiave — Recap</dc:title>
  <dc:subject>PptxGenJS Presentation</dc:subject>
  <dc:creator>Recaplica</dc:creator>
  <cp:lastModifiedBy>Recaplica</cp:lastModifiedBy>
  <cp:revision>1</cp:revision>
  <dcterms:created xsi:type="dcterms:W3CDTF">2026-09-29T17:01:05Z</dcterms:created>
  <dcterms:modified xsi:type="dcterms:W3CDTF">2026-09-29T17:01:05Z</dcterms:modified>
</cp:coreProperties>
</file>