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tennistavolo nasce come gioco da salotto nell'Inghilterra vittoriana degli anni 1880 e arriva alle Olimpiadi solo nel 1988. In mezzo c'è un regolamento fatto di misure precise, custodito dalla International Table Tennis Federation. Vediamo le origini, la nascita del nome, le misure ufficiali e la strada fino ai Giochi.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Almeno 16 centimetri. Il regolamento descrive il servizio come una coreografia, la pallina riposa immobile sul palmo aperto della mano libera, viene lanciata quasi verticalmente e senza effetto, sale di almeno 16 centimetri e viene colpita mentre scende. Deve toccare per prima il campo di chi serve e poi, direttamente, quello di chi riceve. È il modo più rapido per far capire quanto è minuzioso il regolamento di questo sport.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Nell'Inghilterra vittoriana degli anni 1880 il tennistavolo era un passatempo da salotto dell'alta borghesia, giocato dopo cena su un tavolo liberato per l'occasione. Le prime versioni erano fatte in casa, con quello che si aveva a portata di mano, libri impilati a fare da rete, coperchi di scatole di sigari come racchette, tappi di champagne scolpiti al posto della pallina.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nome nasce come marchio registrato, prima nel Regno Unito e poi concesso in licenza a Parker Brothers negli Stati Uniti. Per anni «Ping-Pong» e «tennistavolo» convivono come nome commerciale e nome generico dello stesso gioco, e la federazione internazionale, nata nel 1926, adotta il secondo proprio per parlare dello sport senza dipendere da un marchio di proprietà privata.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tavolo misura 2,74 metri di lunghezza per 1,525 di larghezza ed è alto 76 centimetri da terra; la superficie deve restituire un rimbalzo uniforme di circa 23 centimetri quando la pallina cade da 30 centimetri. La rete è alta 15,25 centimetri per tutta la larghezza, sostenuta da paletti che sporgono della stessa misura oltre le linee laterali. La pallina è sferica, 40 millimetri di diametro e 2,7 grammi, di plastica bianca o arancione opaca, misure adottate nel 2000 al posto dei 38 millimetri di celluloide, con il passaggio alla plastica nel 2014.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pallina deve riposare immobile sul palmo aperto della mano libera, essere lanciata quasi verticalmente e senza effetto, salire di almeno 16 centimetri e venire colpita mentre scende. Tocca prima il campo di chi serve e poi, direttamente, quello di chi riceve; nel doppio passa dalla metà campo destra di entrambi i giocatori, in successione. Chi serve non può nascondere la pallina alla vista dell'avversario. Se la pallina sfiora il nastro e scende comunque nel campo giusto lo scambio si ripete, è il let.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game si vince arrivando per primi a 11 punti, a meno che il punteggio non arrivi a 10 pari, nel qual caso vince chi per primo ottiene 2 punti di vantaggio, il deuce del tennistavolo. Una partita si gioca al meglio di un numero dispari di game, in genere cinque o sette nelle competizioni importanti. Il servizio cambia ogni 2 punti, tranne sul 10 pari o quando scatta l'expedite system, dove si serve a turno un solo punto ciascuno. L'expedite system scatta dopo 10 minuti di gioco in un game, a meno che non siano già stati segnati 18 punti, e chi riceve vince il punto se risponde correttamente 13 volte di fila nello stesso scambio.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tennistavolo diventa disciplina olimpica soltanto nel 1988, ai Giochi di Seoul, dal 23 settembre al primo ottobre, nella palestra della Seoul National University, con singolare e doppio maschile e femminile. Era però già sport paralimpico dal 1960, ventotto anni prima. Nel singolare maschile vinse il sudcoreano Yoo Nam-kyu, in quello femminile la cinese Chen Jing. I giocatori cinesi hanno vinto il 60% dei Mondiali maschili dal 1959, e le giocatrici cinesi quasi tutte le edizioni della Corbillon Cup dal 1971, con sole tre eccezioni.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regole del ping pong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Dai salotti vittoriani a un regolamento misurato al millimetro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DOMANDA, PER COMINCIARE</a:t>
            </a:r>
            <a:endParaRPr lang="en-US" sz="1300" dirty="0"/>
          </a:p>
        </p:txBody>
      </p:sp>
      <p:sp>
        <p:nvSpPr>
          <p:cNvPr id="3" name="Shape 1"/>
          <p:cNvSpPr/>
          <p:nvPr/>
        </p:nvSpPr>
        <p:spPr>
          <a:xfrm>
            <a:off x="5658307" y="2843632"/>
            <a:ext cx="222290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Di quanti centimetri deve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salire la pallina nel servizio?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gioco da salotto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1901 e il nome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regolamento al millimetro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salotto ai Giochi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GIOCO FATTO IN CASA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Libri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impilati</a:t>
            </a:r>
            <a:pPr indent="0" marL="0">
              <a:lnSpc>
                <a:spcPct val="120000"/>
              </a:lnSpc>
              <a:buNone/>
            </a:pPr>
            <a:r>
              <a:rPr lang="en-US" sz="1500" dirty="0">
                <a:solidFill>
                  <a:schemeClr val="tx2"/>
                </a:solidFill>
                <a:latin typeface="+mn-lt" pitchFamily="34" charset="0"/>
                <a:ea typeface="+mn-lt" pitchFamily="34" charset="-122"/>
                <a:cs typeface="+mn-lt" pitchFamily="34" charset="-120"/>
              </a:rPr>
              <a:t>: al posto della rete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Tappi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champagne</a:t>
            </a:r>
            <a:pPr indent="0" marL="0">
              <a:lnSpc>
                <a:spcPct val="120000"/>
              </a:lnSpc>
              <a:buNone/>
            </a:pPr>
            <a:r>
              <a:rPr lang="en-US" sz="1500" dirty="0">
                <a:solidFill>
                  <a:schemeClr val="tx2"/>
                </a:solidFill>
                <a:latin typeface="+mn-lt" pitchFamily="34" charset="0"/>
                <a:ea typeface="+mn-lt" pitchFamily="34" charset="-122"/>
                <a:cs typeface="+mn-lt" pitchFamily="34" charset="-120"/>
              </a:rPr>
              <a:t>: scolpiti come pallina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Coperchi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scatole di sigari</a:t>
            </a:r>
            <a:pPr indent="0" marL="0">
              <a:lnSpc>
                <a:spcPct val="120000"/>
              </a:lnSpc>
              <a:buNone/>
            </a:pPr>
            <a:r>
              <a:rPr lang="en-US" sz="1500" dirty="0">
                <a:solidFill>
                  <a:schemeClr val="tx2"/>
                </a:solidFill>
                <a:latin typeface="+mn-lt" pitchFamily="34" charset="0"/>
                <a:ea typeface="+mn-lt" pitchFamily="34" charset="-122"/>
                <a:cs typeface="+mn-lt" pitchFamily="34" charset="-120"/>
              </a:rPr>
              <a:t>: al posto delle racchette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«Ping pong» non è mai stato un nome libero.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1901 Jaques of London lo registrò come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marchio</a:t>
            </a:r>
            <a:pPr indent="0" marL="0">
              <a:lnSpc>
                <a:spcPct val="125000"/>
              </a:lnSpc>
              <a:buNone/>
            </a:pPr>
            <a:r>
              <a:rPr lang="en-US" sz="1750" dirty="0">
                <a:solidFill>
                  <a:srgbClr val="D8D6CF"/>
                </a:solidFill>
                <a:latin typeface="+mn-lt" pitchFamily="34" charset="0"/>
                <a:ea typeface="+mn-lt" pitchFamily="34" charset="-122"/>
                <a:cs typeface="+mn-lt" pitchFamily="34" charset="-120"/>
              </a:rPr>
              <a:t>, poi concesso in licenza a Parker Brothers. «Tennistavolo» è il nome generico della federazione internazionale, nata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1926</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CAMPO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tavolo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2,74</a:t>
            </a:r>
            <a:pPr indent="0" marL="0">
              <a:buNone/>
            </a:pPr>
            <a:r>
              <a:rPr lang="en-US" sz="1600" b="1" dirty="0">
                <a:solidFill>
                  <a:schemeClr val="bg1"/>
                </a:solidFill>
                <a:latin typeface="+mj-lt" pitchFamily="34" charset="0"/>
                <a:ea typeface="+mj-lt" pitchFamily="34" charset="-122"/>
                <a:cs typeface="+mj-lt" pitchFamily="34" charset="-120"/>
              </a:rPr>
              <a:t> metri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Alto 76 cm da terra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BARRIERA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La rete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15,25</a:t>
            </a:r>
            <a:pPr indent="0" marL="0">
              <a:buNone/>
            </a:pPr>
            <a:r>
              <a:rPr lang="en-US" sz="1600" b="1" dirty="0">
                <a:solidFill>
                  <a:schemeClr val="bg1"/>
                </a:solidFill>
                <a:latin typeface="+mj-lt" pitchFamily="34" charset="0"/>
                <a:ea typeface="+mj-lt" pitchFamily="34" charset="-122"/>
                <a:cs typeface="+mj-lt" pitchFamily="34" charset="-120"/>
              </a:rPr>
              <a:t> cm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Per tutta la larghezza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L'ATTREZZO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La pallina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40</a:t>
            </a:r>
            <a:pPr indent="0" marL="0">
              <a:buNone/>
            </a:pPr>
            <a:r>
              <a:rPr lang="en-US" sz="1600" b="1" dirty="0">
                <a:solidFill>
                  <a:schemeClr val="accent1"/>
                </a:solidFill>
                <a:latin typeface="+mj-lt" pitchFamily="34" charset="0"/>
                <a:ea typeface="+mj-lt" pitchFamily="34" charset="-122"/>
                <a:cs typeface="+mj-lt" pitchFamily="34" charset="-120"/>
              </a:rPr>
              <a:t> mm</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Plastica, 2,7 grammi</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COREOGRAFIA DEL SERVIZIO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Vietato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nascondere la pallina</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let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nastro sfiorato, si ripete</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Palmo aperto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pallina è immobile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Lancio verticale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almeno 16 cm, senza effetto</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Due rimbalzi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prima il proprio campo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PUNTEGGIO,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punti</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vincere un game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punti di vantaggio</a:t>
            </a:r>
            <a:pPr indent="0" marL="0">
              <a:lnSpc>
                <a:spcPct val="120000"/>
              </a:lnSpc>
              <a:buNone/>
            </a:pPr>
            <a:r>
              <a:rPr lang="en-US" sz="1500" dirty="0">
                <a:solidFill>
                  <a:schemeClr val="tx2"/>
                </a:solidFill>
                <a:latin typeface="+mn-lt" pitchFamily="34" charset="0"/>
                <a:ea typeface="+mn-lt" pitchFamily="34" charset="-122"/>
                <a:cs typeface="+mn-lt" pitchFamily="34" charset="-120"/>
              </a:rPr>
              <a:t>: se si arriva a 10 pari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 o 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game</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dura una partita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SEOUL 1988, E QUELLO CHE È VENUTO DOPO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debutto olimpico</a:t>
            </a:r>
            <a:pPr indent="0" marL="0">
              <a:lnSpc>
                <a:spcPct val="120000"/>
              </a:lnSpc>
              <a:buNone/>
            </a:pPr>
            <a:r>
              <a:rPr lang="en-US" sz="1500" dirty="0">
                <a:solidFill>
                  <a:schemeClr val="tx2"/>
                </a:solidFill>
                <a:latin typeface="+mn-lt" pitchFamily="34" charset="0"/>
                <a:ea typeface="+mn-lt" pitchFamily="34" charset="-122"/>
                <a:cs typeface="+mn-lt" pitchFamily="34" charset="-120"/>
              </a:rPr>
              <a:t>: a Seoul, con quattro gare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atleti da 41 nazioni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81 uomini e 48 donne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Mondiali maschili</a:t>
            </a:r>
            <a:pPr indent="0" marL="0">
              <a:lnSpc>
                <a:spcPct val="120000"/>
              </a:lnSpc>
              <a:buNone/>
            </a:pPr>
            <a:r>
              <a:rPr lang="en-US" sz="1500" dirty="0">
                <a:solidFill>
                  <a:schemeClr val="tx2"/>
                </a:solidFill>
                <a:latin typeface="+mn-lt" pitchFamily="34" charset="0"/>
                <a:ea typeface="+mn-lt" pitchFamily="34" charset="-122"/>
                <a:cs typeface="+mn-lt" pitchFamily="34" charset="-120"/>
              </a:rPr>
              <a:t>: vinti dai cinesi dal 1959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recaplica.com/it/storia/regole-del-ping-pong/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ITTF · Wikipedia · Jaques of London · RacketInsight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regole del ping pong: storia e curiosità del tennistavolo — Recap</dc:title>
  <dc:subject>PptxGenJS Presentation</dc:subject>
  <dc:creator>Recaplica</dc:creator>
  <cp:lastModifiedBy>Recaplica</cp:lastModifiedBy>
  <cp:revision>1</cp:revision>
  <dcterms:created xsi:type="dcterms:W3CDTF">2026-09-29T17:01:04Z</dcterms:created>
  <dcterms:modified xsi:type="dcterms:W3CDTF">2026-09-29T17:01:04Z</dcterms:modified>
</cp:coreProperties>
</file>