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calcio come lo conosciamo nasce a Londra nel 1863, quando dodici club fondano la Football Association e mettono per iscritto le prime regole comuni. Da lì il gioco cambia pezzo per pezzo. Vediamo come nasce il codice, che cosa mancava nel 1863, come sono cambiati il fuorigioco e il rigore, e chi decide le regole.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Non una persona sola. Le prime regole scritte e diffuse furono le Cambridge Rules del 1848, redatte da rappresentanti di scuole inglesi come Eton, Rugby e Harrow. Il codice che ha dato origine al calcio moderno nacque invece nel 1863, quando dodici club londinesi fondarono la Football Association, con Ebenezer Cobb Morley come figura centrale del progetto.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26 ottobre 1863, di lunedì sera, dodici club londinesi si riunirono alla Freemasons' Tavern di Great Queen Street per fondare la Football Association. Tra loro Barnes, Crystal Palace, Blackheath e il Civil Service FC, l'unico club fondatore ancora esistente. Al centro del progetto c'era Ebenezer Cobb Morley, avvocato londinese che aveva fondato il Barnes FC l'anno precedente. Le leggi finali furono approvate l'8 dicembre 1863 e la prima partita ufficiale, Barnes contro Richmond, si giocò il 19 dicembre e finì 0-0.</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Molti credono che il regolamento del 1863 fosse già simile a quello attuale, solo scritto prima. In realtà era profondamente diverso. Non esisteva la traversa, e i gol si segnavano a qualsiasi altezza, anche a due metri da terra; non c'era un ruolo di portiere definito; mancavano i calci d'angolo ed era permesso prendere la palla con le mani. Anche il fuorigioco era molto più rigido, perché bastava un solo avversario oltre l'ultima linea difensiva per fermare l'azione.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Poche regole del calcio hanno cambiato forma quanto il fuorigioco. Nel 1863 bastava un solo avversario oltre l'ultima linea difensiva per fermare l'azione. Nel 1866 la soglia salì a tre avversari tra l'attaccante e la porta, nel 1925 scese a due, e nel 1990 fu stabilito che un giocatore alla pari con il penultimo avversario è in posizione regolare. Ogni tappa ha spostato l'equilibrio tra attacco e difesa, perché le versioni più rigide premiavano la copertura difensiva e quelle più recenti favoriscono il gioco offensivo.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calcio di rigore non è un'idea astratta arrivata a tavolino. Fu proposto nel 1890 da William McCrum, portiere e uomo d'affari di Milford, in Irlanda del Nord; l'Irish Football Association portò la proposta all'IFAB, ma la decisione fu rinviata. Due episodi della stagione 1890-91 resero urgente colmare quel vuoto. Il 20 dicembre 1890, in Scottish Cup, Jimmy Adams respinse con un pugno una palla diretta sotto la traversa; il 14 febbraio 1891, in FA Cup, un giocatore del Notts County commise un evidente fallo di mano sulla linea di porta. Il 2 giugno 1891 l'IFAB approvò la regola, e il primo rigore della storia fu assegnato cinque giorni dopo, il 6 giugno, all'Airdrieonians contro il Royal Albert. Il dischetto fisso arrivò solo nel 1902, insieme all'area di rigore moderna.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cartellini debuttarono ufficialmente ai Mondiali del 1970, in Messico. Nel 2016 l'IFAB approvò le prime sperimentazioni del Video Assistant Referee, provato per la prima volta in una partita ufficiale di alto livello il 21 settembre 2016, in un turno della KNVB Cup, la coppa nazionale olandese; l'approvazione formale nelle Laws of the Game arrivò il 3 marzo 2018 e i Mondiali 2018 in Russia furono la prima edizione della competizione a utilizzarlo. Il protocollo prevede che il VAR intervenga solo per errori chiari ed evidenti o episodi gravi non visti, in quattro casi soltanto, cioè gol, rigori, cartellini rossi diretti ed errori di identità. Nel 2025 il tempo massimo in cui il portiere può tenere il pallone in mano è stato esteso da 6 a 8 secondi.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2 giugno 1886, a Manchester, nacque l'International Football Association Board, l'IFAB, per dare un'unica linea condivisa tra Inghilterra, Scozia, Galles e Irlanda del Nord. La FIFA adottò il quadro dell'IFAB nel 1904 e ottenne un proprio peso di voto nel 1913. Il sistema di voto, fissato nel 1958, riflette quell'equilibrio storico: le quattro federazioni britanniche hanno un voto ciascuna, la FIFA ne ha quattro, e per cambiare una regola servono almeno sei voti su otto. Il sostegno della sola FIFA non basta, servono anche almeno due federazioni britanniche. L'IFAB ha sede a Zurigo e si riunisce due volte l'anno.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8 flashcards, con tutte le fonti complete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STORIA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Le regole del calcio</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Da una taverna di Londra al VAR</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PRIMA DOMANDA</a:t>
            </a:r>
            <a:endParaRPr lang="en-US" sz="1300" dirty="0"/>
          </a:p>
        </p:txBody>
      </p:sp>
      <p:sp>
        <p:nvSpPr>
          <p:cNvPr id="3" name="Shape 1"/>
          <p:cNvSpPr/>
          <p:nvPr/>
        </p:nvSpPr>
        <p:spPr>
          <a:xfrm>
            <a:off x="2327859" y="2106016"/>
            <a:ext cx="2704592"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Chi ha inventato le regole del</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calcio?</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Dalle scuole a Londra</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Il calcio del 1863</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Fuorigioco e rigore</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Chi cambia le regole</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IL PRIMO CODICE COMUNE, SCRITTO A LONDRA</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1848</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Cambridge Rules</a:t>
            </a:r>
            <a:pPr indent="0" marL="0">
              <a:lnSpc>
                <a:spcPct val="120000"/>
              </a:lnSpc>
              <a:buNone/>
            </a:pPr>
            <a:r>
              <a:rPr lang="en-US" sz="1500" dirty="0">
                <a:solidFill>
                  <a:schemeClr val="tx2"/>
                </a:solidFill>
                <a:latin typeface="+mn-lt" pitchFamily="34" charset="0"/>
                <a:ea typeface="+mn-lt" pitchFamily="34" charset="-122"/>
                <a:cs typeface="+mn-lt" pitchFamily="34" charset="-120"/>
              </a:rPr>
              <a:t>: il primo tentativo di mettere ordine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12</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club</a:t>
            </a:r>
            <a:pPr indent="0" marL="0">
              <a:lnSpc>
                <a:spcPct val="120000"/>
              </a:lnSpc>
              <a:buNone/>
            </a:pPr>
            <a:r>
              <a:rPr lang="en-US" sz="1500" dirty="0">
                <a:solidFill>
                  <a:schemeClr val="tx2"/>
                </a:solidFill>
                <a:latin typeface="+mn-lt" pitchFamily="34" charset="0"/>
                <a:ea typeface="+mn-lt" pitchFamily="34" charset="-122"/>
                <a:cs typeface="+mn-lt" pitchFamily="34" charset="-120"/>
              </a:rPr>
              <a:t>: fondano la Football Association alla Freemasons' Tavern</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44</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giorni</a:t>
            </a:r>
            <a:pPr indent="0" marL="0">
              <a:lnSpc>
                <a:spcPct val="120000"/>
              </a:lnSpc>
              <a:buNone/>
            </a:pPr>
            <a:r>
              <a:rPr lang="en-US" sz="1500" dirty="0">
                <a:solidFill>
                  <a:schemeClr val="tx2"/>
                </a:solidFill>
                <a:latin typeface="+mn-lt" pitchFamily="34" charset="0"/>
                <a:ea typeface="+mn-lt" pitchFamily="34" charset="-122"/>
                <a:cs typeface="+mn-lt" pitchFamily="34" charset="-120"/>
              </a:rPr>
              <a:t>: e sei riunioni per arrivare al testo finale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Nel 1863 la traversa non esisteva.</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Niente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portiere</a:t>
            </a:r>
            <a:pPr indent="0" marL="0">
              <a:lnSpc>
                <a:spcPct val="125000"/>
              </a:lnSpc>
              <a:buNone/>
            </a:pPr>
            <a:r>
              <a:rPr lang="en-US" sz="1750" dirty="0">
                <a:solidFill>
                  <a:srgbClr val="D8D6CF"/>
                </a:solidFill>
                <a:latin typeface="+mn-lt" pitchFamily="34" charset="0"/>
                <a:ea typeface="+mn-lt" pitchFamily="34" charset="-122"/>
                <a:cs typeface="+mn-lt" pitchFamily="34" charset="-120"/>
              </a:rPr>
              <a:t> definito, niente calci d'angolo, e la palla si poteva prendere con le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mani</a:t>
            </a:r>
            <a:pPr indent="0" marL="0">
              <a:lnSpc>
                <a:spcPct val="125000"/>
              </a:lnSpc>
              <a:buNone/>
            </a:pPr>
            <a:r>
              <a:rPr lang="en-US" sz="1750" dirty="0">
                <a:solidFill>
                  <a:srgbClr val="D8D6CF"/>
                </a:solidFill>
                <a:latin typeface="+mn-lt" pitchFamily="34" charset="0"/>
                <a:ea typeface="+mn-lt" pitchFamily="34" charset="-122"/>
                <a:cs typeface="+mn-lt" pitchFamily="34" charset="-120"/>
              </a:rPr>
              <a:t>. Il calcio che conosciamo è il risultato di decine di modifiche.</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IL FUORIGIOCO, RISCRITTO QUATTRO VOLTE</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31307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1866</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servono 3 avversari</a:t>
            </a:r>
            <a:endParaRPr lang="en-US" sz="1600" dirty="0"/>
          </a:p>
        </p:txBody>
      </p:sp>
      <p:sp>
        <p:nvSpPr>
          <p:cNvPr id="5" name="Shape 3"/>
          <p:cNvSpPr/>
          <p:nvPr/>
        </p:nvSpPr>
        <p:spPr>
          <a:xfrm>
            <a:off x="1150315"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171907"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1863</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un solo avversario</a:t>
            </a:r>
            <a:endParaRPr lang="en-US" sz="1400" dirty="0"/>
          </a:p>
        </p:txBody>
      </p:sp>
      <p:sp>
        <p:nvSpPr>
          <p:cNvPr id="7" name="Shape 5"/>
          <p:cNvSpPr/>
          <p:nvPr/>
        </p:nvSpPr>
        <p:spPr>
          <a:xfrm>
            <a:off x="4610405" y="2807208"/>
            <a:ext cx="237744" cy="237744"/>
          </a:xfrm>
          <a:prstGeom prst="ellipse">
            <a:avLst/>
          </a:prstGeom>
          <a:solidFill>
            <a:schemeClr val="accent1"/>
          </a:solidFill>
          <a:ln w="12700">
            <a:solidFill>
              <a:schemeClr val="accent1"/>
            </a:solidFill>
            <a:prstDash val="solid"/>
          </a:ln>
        </p:spPr>
      </p:sp>
      <p:sp>
        <p:nvSpPr>
          <p:cNvPr id="8" name="Text 6"/>
          <p:cNvSpPr/>
          <p:nvPr/>
        </p:nvSpPr>
        <p:spPr>
          <a:xfrm>
            <a:off x="3631997"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1925</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soglia a 2 avversari</a:t>
            </a:r>
            <a:endParaRPr lang="en-US" sz="1400" dirty="0"/>
          </a:p>
        </p:txBody>
      </p:sp>
      <p:sp>
        <p:nvSpPr>
          <p:cNvPr id="9" name="Shape 7"/>
          <p:cNvSpPr/>
          <p:nvPr/>
        </p:nvSpPr>
        <p:spPr>
          <a:xfrm>
            <a:off x="7755941" y="2807208"/>
            <a:ext cx="237744" cy="237744"/>
          </a:xfrm>
          <a:prstGeom prst="ellipse">
            <a:avLst/>
          </a:prstGeom>
          <a:solidFill>
            <a:schemeClr val="accent2"/>
          </a:solidFill>
          <a:ln w="25400">
            <a:solidFill>
              <a:schemeClr val="accent1"/>
            </a:solidFill>
            <a:prstDash val="solid"/>
          </a:ln>
        </p:spPr>
      </p:sp>
      <p:sp>
        <p:nvSpPr>
          <p:cNvPr id="10" name="Text 8"/>
          <p:cNvSpPr/>
          <p:nvPr/>
        </p:nvSpPr>
        <p:spPr>
          <a:xfrm>
            <a:off x="6777533"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1990</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pari col penultimo</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COME NASCE UNA REGOLA</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Il rigore</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1890 – 1902</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1890</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McCrum propone la regola, si rinvia</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1890-91</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Due falli di mano scoprono il buco</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1891</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Il 2 giugno l'IFAB approva il rigore</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1902</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Arrivano il dischetto e l'area</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LE REGOLE NON HANNO MAI SMESSO DI CAMBIARE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1970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cartellini</a:t>
            </a:r>
            <a:pPr indent="0" marL="0">
              <a:lnSpc>
                <a:spcPct val="120000"/>
              </a:lnSpc>
              <a:buNone/>
            </a:pPr>
            <a:r>
              <a:rPr lang="en-US" sz="1500" dirty="0">
                <a:solidFill>
                  <a:schemeClr val="tx2"/>
                </a:solidFill>
                <a:latin typeface="+mn-lt" pitchFamily="34" charset="0"/>
                <a:ea typeface="+mn-lt" pitchFamily="34" charset="-122"/>
                <a:cs typeface="+mn-lt" pitchFamily="34" charset="-120"/>
              </a:rPr>
              <a:t>: debuttano ai Mondiali in Messico</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2016</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VAR</a:t>
            </a:r>
            <a:pPr indent="0" marL="0">
              <a:lnSpc>
                <a:spcPct val="120000"/>
              </a:lnSpc>
              <a:buNone/>
            </a:pPr>
            <a:r>
              <a:rPr lang="en-US" sz="1500" dirty="0">
                <a:solidFill>
                  <a:schemeClr val="tx2"/>
                </a:solidFill>
                <a:latin typeface="+mn-lt" pitchFamily="34" charset="0"/>
                <a:ea typeface="+mn-lt" pitchFamily="34" charset="-122"/>
                <a:cs typeface="+mn-lt" pitchFamily="34" charset="-120"/>
              </a:rPr>
              <a:t>: il primo test, il 21 settembre, in KNVB Cup</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2025</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8 secondi</a:t>
            </a:r>
            <a:pPr indent="0" marL="0">
              <a:lnSpc>
                <a:spcPct val="120000"/>
              </a:lnSpc>
              <a:buNone/>
            </a:pPr>
            <a:r>
              <a:rPr lang="en-US" sz="1500" dirty="0">
                <a:solidFill>
                  <a:schemeClr val="tx2"/>
                </a:solidFill>
                <a:latin typeface="+mn-lt" pitchFamily="34" charset="0"/>
                <a:ea typeface="+mn-lt" pitchFamily="34" charset="-122"/>
                <a:cs typeface="+mn-lt" pitchFamily="34" charset="-120"/>
              </a:rPr>
              <a:t>: per tenere il pallone in mano, erano 6</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CHI VOTA LE REGOLE</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050" b="1" dirty="0">
                <a:solidFill>
                  <a:srgbClr val="47525F"/>
                </a:solidFill>
                <a:latin typeface="+mj-lt" pitchFamily="34" charset="0"/>
                <a:ea typeface="+mj-lt" pitchFamily="34" charset="-122"/>
                <a:cs typeface="+mj-lt" pitchFamily="34" charset="-120"/>
              </a:rPr>
              <a:t>Le federazioni britanniche</a:t>
            </a:r>
            <a:endParaRPr lang="en-US" sz="205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QUANTE SONO</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Quattro</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QUANTI VOTI</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Uno ciascuna</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La FIFA</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DA QUANDO</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Un voto dal 1913</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QUANTI VOTI</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Quattro</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Per cambiare una regola servono sei voti su otto.</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8 flashcards: </a:t>
            </a:r>
            <a:pPr indent="0" marL="0">
              <a:buNone/>
            </a:pPr>
            <a:r>
              <a:rPr lang="en-US" sz="1700" b="1" dirty="0">
                <a:solidFill>
                  <a:schemeClr val="bg1"/>
                </a:solidFill>
                <a:latin typeface="+mn-lt" pitchFamily="34" charset="0"/>
                <a:ea typeface="+mn-lt" pitchFamily="34" charset="-122"/>
                <a:cs typeface="+mn-lt" pitchFamily="34" charset="-120"/>
              </a:rPr>
              <a:t>recaplica.com/it/storia/regole-del-calcio/</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The FA · FIFA · The IFAB · History.com · Wikipedia</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 regole del calcio: storia ed evoluzione, dal 1863 al VAR — Recap</dc:title>
  <dc:subject>PptxGenJS Presentation</dc:subject>
  <dc:creator>Recaplica</dc:creator>
  <cp:lastModifiedBy>Recaplica</cp:lastModifiedBy>
  <cp:revision>1</cp:revision>
  <dcterms:created xsi:type="dcterms:W3CDTF">2026-09-29T17:01:04Z</dcterms:created>
  <dcterms:modified xsi:type="dcterms:W3CDTF">2026-09-29T17:01:04Z</dcterms:modified>
</cp:coreProperties>
</file>