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Il Natale nasce come festa cristiana, ma eredita riti e simboli da celebrazioni pagane molto più antiche, come i Saturnalia romani e lo Yule nordico. Oggi vediamo da dove arriva la data del 25 dicembre, come è cambiata la festa nei secoli, chi c'è dietro Babbo Natale e come si festeggia in paesi diversi.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Nei Vangeli non compare alcuna data per la nascita di Gesù. La scelta del 25 dicembre arriva secoli più tardi, per mano di papa Giulio I. L'ipotesi più accreditata è che la Chiesa abbia scelto quella data per assorbire una festa pagana già profondamente radicata nel calendario romano, i Saturnalia, oltre al culto del dio Mitra celebrato lo stesso giorno. Resta un'ipotesi, la più solida tra quelle in circolazione, non un fatto documentato con precisione assoluta.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 Roma, nel periodo del solstizio d'inverno, si celebravano i Saturnalia, la festa dedicata al dio Saturno, nata come ricorrenza del 17 dicembre e poi estesa nel tempo; le fonti non concordano su quanto, tra sette giorni e un mese intero. Durante i Saturnalia le gerarchie sociali venivano sospese, e la festa comprendeva già banchetti, canti, candele e scambi di doni. Più a nord, tra le popolazioni germaniche e norrene, si festeggiava lo Yule, legato al ritorno della luce dopo il solstizio, con un ceppo bruciato lentamente fino a dodici giorni. Il suo nome norreno, «jól», è all'origine dello svedese e del norvegese «Jul».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Nel Medioevo le celebrazioni natalizie erano descritte come rumorose e sregolate, più simili a un carnevale ubriaco che a una festa raccolta, e una figura chiamata «lord of misrule», il signore del disordine, guidava i festeggiamenti capovolgendo per qualche giorno le gerarchie sociali. Nell'America puritana la reazione fu drastica, e a Boston, tra il 1659 e il 1681, festeggiare il Natale era illegale. Solo nell'Ottocento, con autori come Washington Irving, che nel 1819 raccontò un Natale idealizzato, e Charles Dickens, la festa venne reinventata come occasione familiare e pacifica. Nello stesso periodo i coloni tedeschi ed europei diffusero in America l'abitudine di decorare un albero, usanza che in Germania risaliva già al Medioevo.</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La figura di Babbo Natale nasce da un personaggio storico reale, san Nicola, nato intorno al 280 d.C. in Asia Minore, nell'attuale Turchia. Il suo nome, nella tradizione olandese «Sint Nikolaas», si trasformò nel tempo in «Sinter Klaas», da cui deriva l'inglese «Santa Claus». Nel 1822 Clement Clarke Moore scrisse la poesia «A Visit from St. Nicholas», la prima a raffigurare Babbo Natale con le renne; nel 1881 il vignettista Thomas Nast disegnò l'immagine moderna di «Old Saint Nick», con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Molti credono che sia stata Coca-Cola a inventare l'immagine di Babbo Natale vestito di rosso. In realtà quell'immagine esisteva già decenni prima delle campagne pubblicitarie natalizie dell'azienda, che si limitò a diffonderla su scala planetaria molto tempo dopo che era già diventata lo standard iconografico. A fissarla fu il vignettista Thomas Nast nel 1881, con un Babbo Natale dal cappotto rosso, barba bianca e sacco di giocattoli.</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Circa 260 milioni di cristiani ortodossi festeggiano il Natale il 7 gennaio, non per un motivo teologico ma calendariale. Nel 325 d.C. il Concilio di Nicea aveva standardizzato il calendario cristiano su quello giuliano, i cui calcoli sovrastimavano la durata dell'anno solare di circa 11 minuti. Nel 1582 papa Gregorio XIII introdusse il calendario gregoriano per correggere lo scarto, ma la Chiesa ortodossa non lo adottò. Entro il 1923 la differenza aveva raggiunto i 13 giorni, ed è per questo che il 25 dicembre del calendario giuliano cade il 7 gennaio di quello gregoriano. Grecia, Cipro e Romania adottarono nel 1923 una versione rivista del giuliano e festeggiano il 25 dicembre.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Le usanze cambiano molto da un paese all'altro. In Russia il piatto rituale della vigilia è la kutya, un porridge di grano e riso con miele e semi di papavero; in Egitto copto il fattah, a base di pane, riso e carne; in Etiopia il wat, uno stufato spesso a base di pollo; in Georgia la processione Alilo, con canti. In Italia il ciclo natalizio si chiude con l'Epifania, il 6 gennaio, e con la Befana, che scende dal camino nella notte tra il 5 e il 6 e lascia doni e dolciumi nelle calze. In Giappone il Natale è una festa quasi interamente laica, meno dell'1% della popolazione si dichiara cristiana, e dal 1974, con la campagna «Kentucky for Christmas» di KFC, il 24 dicembre è diventato il giorno più affollato dell'anno per i ristoranti della catena nel paese.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Per ripassare, sul Recap online ci sono il quiz da 5 domande e le 8 flashcards, con tutte le fonti complete in fondo alla pagina.</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5.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6.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STORIA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La storia del Natale</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Dai Saturnalia romani alle tradizioni del mondo</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LA DOMANDA DI PARTENZA</a:t>
            </a:r>
            <a:endParaRPr lang="en-US" sz="1300" dirty="0"/>
          </a:p>
        </p:txBody>
      </p:sp>
      <p:sp>
        <p:nvSpPr>
          <p:cNvPr id="3" name="Shape 1"/>
          <p:cNvSpPr/>
          <p:nvPr/>
        </p:nvSpPr>
        <p:spPr>
          <a:xfrm>
            <a:off x="3102356" y="2843632"/>
            <a:ext cx="3500882"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Perché il Natale cade</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proprio il 25 dicembre?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DI COSA PARLIAMO</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Prima del cristianesimo</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Perché il 25 dicembre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Vietato, poi reinventato</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Babbo Natale e il mondo</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DUE FESTE D'INVERNO</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Saturnalia</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Roma, dal 17 dicembre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Banchetti, candele, doni</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Yule</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DOVE E QUANDO</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Nord Europa, al solstizio</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COSA LASCIA</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Il ceppo e il nome «Jul»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Molte usanze natalizie esistevano prima del cristianesimo.</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COME È CAMBIATA LA FESTA</a:t>
            </a:r>
            <a:endParaRPr lang="en-US" sz="1300" dirty="0"/>
          </a:p>
        </p:txBody>
      </p:sp>
      <p:sp>
        <p:nvSpPr>
          <p:cNvPr id="3" name="Shape 1"/>
          <p:cNvSpPr/>
          <p:nvPr/>
        </p:nvSpPr>
        <p:spPr>
          <a:xfrm>
            <a:off x="640080" y="2926080"/>
            <a:ext cx="7863840" cy="0"/>
          </a:xfrm>
          <a:prstGeom prst="line">
            <a:avLst/>
          </a:prstGeom>
          <a:noFill/>
          <a:ln w="31750">
            <a:solidFill>
              <a:schemeClr val="accent1"/>
            </a:solidFill>
            <a:prstDash val="sysDot"/>
          </a:ln>
        </p:spPr>
      </p:sp>
      <p:sp>
        <p:nvSpPr>
          <p:cNvPr id="4" name="Text 2"/>
          <p:cNvSpPr/>
          <p:nvPr/>
        </p:nvSpPr>
        <p:spPr>
          <a:xfrm>
            <a:off x="998525"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Lord of misrule</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capovolgeva le gerarchie</a:t>
            </a:r>
            <a:endParaRPr lang="en-US" sz="1600" dirty="0"/>
          </a:p>
        </p:txBody>
      </p:sp>
      <p:sp>
        <p:nvSpPr>
          <p:cNvPr id="5" name="Text 3"/>
          <p:cNvSpPr/>
          <p:nvPr/>
        </p:nvSpPr>
        <p:spPr>
          <a:xfrm>
            <a:off x="5087722" y="1325880"/>
            <a:ext cx="2743200" cy="868680"/>
          </a:xfrm>
          <a:prstGeom prst="rect">
            <a:avLst/>
          </a:prstGeom>
          <a:noFill/>
          <a:ln/>
        </p:spPr>
        <p:txBody>
          <a:bodyPr wrap="square" rtlCol="0" anchor="t"/>
          <a:lstStyle/>
          <a:p>
            <a:pPr algn="ctr" indent="0" marL="0">
              <a:lnSpc>
                <a:spcPct val="115000"/>
              </a:lnSpc>
              <a:buNone/>
            </a:pPr>
            <a:r>
              <a:rPr lang="en-US" sz="1600" b="1" dirty="0">
                <a:solidFill>
                  <a:schemeClr val="accent3"/>
                </a:solidFill>
                <a:latin typeface="+mj-lt" pitchFamily="34" charset="0"/>
                <a:ea typeface="+mj-lt" pitchFamily="34" charset="-122"/>
                <a:cs typeface="+mj-lt" pitchFamily="34" charset="-120"/>
              </a:rPr>
              <a:t>Irving e Dickens</a:t>
            </a:r>
            <a:endParaRPr lang="en-US" sz="1600" dirty="0"/>
          </a:p>
          <a:p>
            <a:pPr algn="ctr" indent="0" marL="0">
              <a:lnSpc>
                <a:spcPct val="115000"/>
              </a:lnSpc>
              <a:buNone/>
            </a:pPr>
            <a:r>
              <a:rPr lang="en-US" sz="1250" dirty="0">
                <a:solidFill>
                  <a:schemeClr val="tx2"/>
                </a:solidFill>
                <a:latin typeface="+mn-lt" pitchFamily="34" charset="0"/>
                <a:ea typeface="+mn-lt" pitchFamily="34" charset="-122"/>
                <a:cs typeface="+mn-lt" pitchFamily="34" charset="-120"/>
              </a:rPr>
              <a:t>reinventano il Natale</a:t>
            </a:r>
            <a:endParaRPr lang="en-US" sz="1600" dirty="0"/>
          </a:p>
        </p:txBody>
      </p:sp>
      <p:sp>
        <p:nvSpPr>
          <p:cNvPr id="6" name="Shape 4"/>
          <p:cNvSpPr/>
          <p:nvPr/>
        </p:nvSpPr>
        <p:spPr>
          <a:xfrm>
            <a:off x="993038" y="2807208"/>
            <a:ext cx="237744" cy="237744"/>
          </a:xfrm>
          <a:prstGeom prst="ellipse">
            <a:avLst/>
          </a:prstGeom>
          <a:solidFill>
            <a:schemeClr val="accent1"/>
          </a:solidFill>
          <a:ln w="12700">
            <a:solidFill>
              <a:schemeClr val="accent1"/>
            </a:solidFill>
            <a:prstDash val="solid"/>
          </a:ln>
        </p:spPr>
      </p:sp>
      <p:sp>
        <p:nvSpPr>
          <p:cNvPr id="7" name="Text 5"/>
          <p:cNvSpPr/>
          <p:nvPr/>
        </p:nvSpPr>
        <p:spPr>
          <a:xfrm>
            <a:off x="13716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Medioevo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una festa carnevalesca</a:t>
            </a:r>
            <a:endParaRPr lang="en-US" sz="1400" dirty="0"/>
          </a:p>
        </p:txBody>
      </p:sp>
      <p:sp>
        <p:nvSpPr>
          <p:cNvPr id="8" name="Shape 6"/>
          <p:cNvSpPr/>
          <p:nvPr/>
        </p:nvSpPr>
        <p:spPr>
          <a:xfrm>
            <a:off x="4453128" y="2807208"/>
            <a:ext cx="237744" cy="237744"/>
          </a:xfrm>
          <a:prstGeom prst="ellipse">
            <a:avLst/>
          </a:prstGeom>
          <a:solidFill>
            <a:schemeClr val="accent1"/>
          </a:solidFill>
          <a:ln w="12700">
            <a:solidFill>
              <a:schemeClr val="accent1"/>
            </a:solidFill>
            <a:prstDash val="solid"/>
          </a:ln>
        </p:spPr>
      </p:sp>
      <p:sp>
        <p:nvSpPr>
          <p:cNvPr id="9" name="Text 7"/>
          <p:cNvSpPr/>
          <p:nvPr/>
        </p:nvSpPr>
        <p:spPr>
          <a:xfrm>
            <a:off x="347472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1659–1681</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vietata a Boston</a:t>
            </a:r>
            <a:endParaRPr lang="en-US" sz="1400" dirty="0"/>
          </a:p>
        </p:txBody>
      </p:sp>
      <p:sp>
        <p:nvSpPr>
          <p:cNvPr id="10" name="Shape 8"/>
          <p:cNvSpPr/>
          <p:nvPr/>
        </p:nvSpPr>
        <p:spPr>
          <a:xfrm>
            <a:off x="7913218" y="2807208"/>
            <a:ext cx="237744" cy="237744"/>
          </a:xfrm>
          <a:prstGeom prst="ellipse">
            <a:avLst/>
          </a:prstGeom>
          <a:solidFill>
            <a:schemeClr val="accent2"/>
          </a:solidFill>
          <a:ln w="25400">
            <a:solidFill>
              <a:schemeClr val="accent1"/>
            </a:solidFill>
            <a:prstDash val="solid"/>
          </a:ln>
        </p:spPr>
      </p:sp>
      <p:sp>
        <p:nvSpPr>
          <p:cNvPr id="11" name="Text 9"/>
          <p:cNvSpPr/>
          <p:nvPr/>
        </p:nvSpPr>
        <p:spPr>
          <a:xfrm>
            <a:off x="6812280" y="3182112"/>
            <a:ext cx="2194560" cy="777240"/>
          </a:xfrm>
          <a:prstGeom prst="rect">
            <a:avLst/>
          </a:prstGeom>
          <a:noFill/>
          <a:ln/>
        </p:spPr>
        <p:txBody>
          <a:bodyPr wrap="square" rtlCol="0" anchor="t"/>
          <a:lstStyle/>
          <a:p>
            <a:pPr algn="ctr" indent="0" marL="0">
              <a:lnSpc>
                <a:spcPct val="110000"/>
              </a:lnSpc>
              <a:buNone/>
            </a:pPr>
            <a:r>
              <a:rPr lang="en-US" sz="1400" b="1" dirty="0">
                <a:solidFill>
                  <a:schemeClr val="tx1"/>
                </a:solidFill>
                <a:latin typeface="+mn-lt" pitchFamily="34" charset="0"/>
                <a:ea typeface="+mn-lt" pitchFamily="34" charset="-122"/>
                <a:cs typeface="+mn-lt" pitchFamily="34" charset="-120"/>
              </a:rPr>
              <a:t>Ottocento</a:t>
            </a:r>
            <a:endParaRPr lang="en-US" sz="1400" dirty="0"/>
          </a:p>
          <a:p>
            <a:pPr algn="ctr" indent="0" marL="0">
              <a:lnSpc>
                <a:spcPct val="110000"/>
              </a:lnSpc>
              <a:buNone/>
            </a:pPr>
            <a:r>
              <a:rPr lang="en-US" sz="1200" dirty="0">
                <a:solidFill>
                  <a:schemeClr val="tx2"/>
                </a:solidFill>
                <a:latin typeface="+mn-lt" pitchFamily="34" charset="0"/>
                <a:ea typeface="+mn-lt" pitchFamily="34" charset="-122"/>
                <a:cs typeface="+mn-lt" pitchFamily="34" charset="-120"/>
              </a:rPr>
              <a:t>la festa di famiglia</a:t>
            </a:r>
            <a:endParaRPr lang="en-US" sz="1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457200" y="502920"/>
            <a:ext cx="265176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IL PERSONAGGIO</a:t>
            </a:r>
            <a:endParaRPr lang="en-US" sz="1300" dirty="0"/>
          </a:p>
        </p:txBody>
      </p:sp>
      <p:sp>
        <p:nvSpPr>
          <p:cNvPr id="3" name="Text 1"/>
          <p:cNvSpPr/>
          <p:nvPr/>
        </p:nvSpPr>
        <p:spPr>
          <a:xfrm>
            <a:off x="457200" y="3200400"/>
            <a:ext cx="2651760" cy="1005840"/>
          </a:xfrm>
          <a:prstGeom prst="rect">
            <a:avLst/>
          </a:prstGeom>
          <a:noFill/>
          <a:ln/>
        </p:spPr>
        <p:txBody>
          <a:bodyPr wrap="square" rtlCol="0" anchor="b"/>
          <a:lstStyle/>
          <a:p>
            <a:pPr indent="0" marL="0">
              <a:lnSpc>
                <a:spcPct val="105000"/>
              </a:lnSpc>
              <a:buNone/>
            </a:pPr>
            <a:r>
              <a:rPr lang="en-US" sz="3200" b="1" dirty="0">
                <a:solidFill>
                  <a:schemeClr val="bg1"/>
                </a:solidFill>
                <a:latin typeface="+mj-lt" pitchFamily="34" charset="0"/>
                <a:ea typeface="+mj-lt" pitchFamily="34" charset="-122"/>
                <a:cs typeface="+mj-lt" pitchFamily="34" charset="-120"/>
              </a:rPr>
              <a:t>San Nicola</a:t>
            </a:r>
            <a:endParaRPr lang="en-US" sz="3200" dirty="0"/>
          </a:p>
        </p:txBody>
      </p:sp>
      <p:sp>
        <p:nvSpPr>
          <p:cNvPr id="4" name="Text 2"/>
          <p:cNvSpPr/>
          <p:nvPr/>
        </p:nvSpPr>
        <p:spPr>
          <a:xfrm>
            <a:off x="457200" y="4251960"/>
            <a:ext cx="2651760" cy="36576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poi Santa Claus</a:t>
            </a:r>
            <a:endParaRPr lang="en-US" sz="1700" dirty="0"/>
          </a:p>
        </p:txBody>
      </p:sp>
      <p:sp>
        <p:nvSpPr>
          <p:cNvPr id="5" name="Text 3"/>
          <p:cNvSpPr/>
          <p:nvPr/>
        </p:nvSpPr>
        <p:spPr>
          <a:xfrm>
            <a:off x="3886200" y="83439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280</a:t>
            </a:r>
            <a:endParaRPr lang="en-US" sz="2100" dirty="0"/>
          </a:p>
        </p:txBody>
      </p:sp>
      <p:sp>
        <p:nvSpPr>
          <p:cNvPr id="6" name="Shape 4"/>
          <p:cNvSpPr/>
          <p:nvPr/>
        </p:nvSpPr>
        <p:spPr>
          <a:xfrm>
            <a:off x="5074920" y="889254"/>
            <a:ext cx="0" cy="530352"/>
          </a:xfrm>
          <a:prstGeom prst="line">
            <a:avLst/>
          </a:prstGeom>
          <a:noFill/>
          <a:ln w="38100">
            <a:solidFill>
              <a:srgbClr val="E3DDCF"/>
            </a:solidFill>
            <a:prstDash val="solid"/>
          </a:ln>
        </p:spPr>
      </p:sp>
      <p:sp>
        <p:nvSpPr>
          <p:cNvPr id="7" name="Text 5"/>
          <p:cNvSpPr/>
          <p:nvPr/>
        </p:nvSpPr>
        <p:spPr>
          <a:xfrm>
            <a:off x="5257800" y="83439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Nasce intorno al 280, in Asia Minore</a:t>
            </a:r>
            <a:endParaRPr lang="en-US" sz="1500" dirty="0"/>
          </a:p>
        </p:txBody>
      </p:sp>
      <p:sp>
        <p:nvSpPr>
          <p:cNvPr id="8" name="Text 6"/>
          <p:cNvSpPr/>
          <p:nvPr/>
        </p:nvSpPr>
        <p:spPr>
          <a:xfrm>
            <a:off x="3886200" y="170307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Olanda</a:t>
            </a:r>
            <a:endParaRPr lang="en-US" sz="2100" dirty="0"/>
          </a:p>
        </p:txBody>
      </p:sp>
      <p:sp>
        <p:nvSpPr>
          <p:cNvPr id="9" name="Shape 7"/>
          <p:cNvSpPr/>
          <p:nvPr/>
        </p:nvSpPr>
        <p:spPr>
          <a:xfrm>
            <a:off x="5074920" y="1757934"/>
            <a:ext cx="0" cy="530352"/>
          </a:xfrm>
          <a:prstGeom prst="line">
            <a:avLst/>
          </a:prstGeom>
          <a:noFill/>
          <a:ln w="38100">
            <a:solidFill>
              <a:srgbClr val="E3DDCF"/>
            </a:solidFill>
            <a:prstDash val="solid"/>
          </a:ln>
        </p:spPr>
      </p:sp>
      <p:sp>
        <p:nvSpPr>
          <p:cNvPr id="10" name="Text 8"/>
          <p:cNvSpPr/>
          <p:nvPr/>
        </p:nvSpPr>
        <p:spPr>
          <a:xfrm>
            <a:off x="5257800" y="170307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«Sint Nikolaas» diventa «Sinter Klaas»</a:t>
            </a:r>
            <a:endParaRPr lang="en-US" sz="1500" dirty="0"/>
          </a:p>
        </p:txBody>
      </p:sp>
      <p:sp>
        <p:nvSpPr>
          <p:cNvPr id="11" name="Text 9"/>
          <p:cNvSpPr/>
          <p:nvPr/>
        </p:nvSpPr>
        <p:spPr>
          <a:xfrm>
            <a:off x="3886200" y="257175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1822</a:t>
            </a:r>
            <a:endParaRPr lang="en-US" sz="2100" dirty="0"/>
          </a:p>
        </p:txBody>
      </p:sp>
      <p:sp>
        <p:nvSpPr>
          <p:cNvPr id="12" name="Shape 10"/>
          <p:cNvSpPr/>
          <p:nvPr/>
        </p:nvSpPr>
        <p:spPr>
          <a:xfrm>
            <a:off x="5074920" y="2626614"/>
            <a:ext cx="0" cy="530352"/>
          </a:xfrm>
          <a:prstGeom prst="line">
            <a:avLst/>
          </a:prstGeom>
          <a:noFill/>
          <a:ln w="38100">
            <a:solidFill>
              <a:srgbClr val="E3DDCF"/>
            </a:solidFill>
            <a:prstDash val="solid"/>
          </a:ln>
        </p:spPr>
      </p:sp>
      <p:sp>
        <p:nvSpPr>
          <p:cNvPr id="13" name="Text 11"/>
          <p:cNvSpPr/>
          <p:nvPr/>
        </p:nvSpPr>
        <p:spPr>
          <a:xfrm>
            <a:off x="5257800" y="257175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Moore lo raffigura con le renne</a:t>
            </a:r>
            <a:endParaRPr lang="en-US" sz="1500" dirty="0"/>
          </a:p>
        </p:txBody>
      </p:sp>
      <p:sp>
        <p:nvSpPr>
          <p:cNvPr id="14" name="Text 12"/>
          <p:cNvSpPr/>
          <p:nvPr/>
        </p:nvSpPr>
        <p:spPr>
          <a:xfrm>
            <a:off x="3886200" y="3440430"/>
            <a:ext cx="1051560" cy="640080"/>
          </a:xfrm>
          <a:prstGeom prst="rect">
            <a:avLst/>
          </a:prstGeom>
          <a:noFill/>
          <a:ln/>
        </p:spPr>
        <p:txBody>
          <a:bodyPr wrap="square" rtlCol="0" anchor="ctr"/>
          <a:lstStyle/>
          <a:p>
            <a:pPr indent="0" marL="0">
              <a:buNone/>
            </a:pPr>
            <a:r>
              <a:rPr lang="en-US" sz="2100" b="1" dirty="0">
                <a:solidFill>
                  <a:schemeClr val="accent1"/>
                </a:solidFill>
                <a:latin typeface="+mj-lt" pitchFamily="34" charset="0"/>
                <a:ea typeface="+mj-lt" pitchFamily="34" charset="-122"/>
                <a:cs typeface="+mj-lt" pitchFamily="34" charset="-120"/>
              </a:rPr>
              <a:t>1881</a:t>
            </a:r>
            <a:endParaRPr lang="en-US" sz="2100" dirty="0"/>
          </a:p>
        </p:txBody>
      </p:sp>
      <p:sp>
        <p:nvSpPr>
          <p:cNvPr id="15" name="Shape 13"/>
          <p:cNvSpPr/>
          <p:nvPr/>
        </p:nvSpPr>
        <p:spPr>
          <a:xfrm>
            <a:off x="5074920" y="3495294"/>
            <a:ext cx="0" cy="530352"/>
          </a:xfrm>
          <a:prstGeom prst="line">
            <a:avLst/>
          </a:prstGeom>
          <a:noFill/>
          <a:ln w="38100">
            <a:solidFill>
              <a:srgbClr val="E3DDCF"/>
            </a:solidFill>
            <a:prstDash val="solid"/>
          </a:ln>
        </p:spPr>
      </p:sp>
      <p:sp>
        <p:nvSpPr>
          <p:cNvPr id="16" name="Text 14"/>
          <p:cNvSpPr/>
          <p:nvPr/>
        </p:nvSpPr>
        <p:spPr>
          <a:xfrm>
            <a:off x="5257800" y="3440430"/>
            <a:ext cx="3383280" cy="777240"/>
          </a:xfrm>
          <a:prstGeom prst="rect">
            <a:avLst/>
          </a:prstGeom>
          <a:noFill/>
          <a:ln/>
        </p:spPr>
        <p:txBody>
          <a:bodyPr wrap="square" rtlCol="0" anchor="t"/>
          <a:lstStyle/>
          <a:p>
            <a:pPr indent="0" marL="0">
              <a:lnSpc>
                <a:spcPct val="115000"/>
              </a:lnSpc>
              <a:buNone/>
            </a:pPr>
            <a:r>
              <a:rPr lang="en-US" sz="1500" dirty="0">
                <a:solidFill>
                  <a:schemeClr val="tx1"/>
                </a:solidFill>
                <a:latin typeface="+mn-lt" pitchFamily="34" charset="0"/>
                <a:ea typeface="+mn-lt" pitchFamily="34" charset="-122"/>
                <a:cs typeface="+mn-lt" pitchFamily="34" charset="-120"/>
              </a:rPr>
              <a:t>Nast disegna il cappotto rosso</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FALSO MITO</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Babbo Natale rosso non è un'idea della Coca-Cola.</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b="1" dirty="0">
                <a:solidFill>
                  <a:schemeClr val="bg1"/>
                </a:solidFill>
                <a:latin typeface="+mn-lt" pitchFamily="34" charset="0"/>
                <a:ea typeface="+mn-lt" pitchFamily="34" charset="-122"/>
                <a:cs typeface="+mn-lt" pitchFamily="34" charset="-120"/>
              </a:rPr>
              <a:t>Thomas Nast</a:t>
            </a:r>
            <a:pPr indent="0" marL="0">
              <a:lnSpc>
                <a:spcPct val="125000"/>
              </a:lnSpc>
              <a:buNone/>
            </a:pPr>
            <a:r>
              <a:rPr lang="en-US" sz="1750" dirty="0">
                <a:solidFill>
                  <a:srgbClr val="D8D6CF"/>
                </a:solidFill>
                <a:latin typeface="+mn-lt" pitchFamily="34" charset="0"/>
                <a:ea typeface="+mn-lt" pitchFamily="34" charset="-122"/>
                <a:cs typeface="+mn-lt" pitchFamily="34" charset="-120"/>
              </a:rPr>
              <a:t>, vignettista, lo disegnò nel </a:t>
            </a:r>
            <a:pPr indent="0" marL="0">
              <a:lnSpc>
                <a:spcPct val="125000"/>
              </a:lnSpc>
              <a:buNone/>
            </a:pPr>
            <a:r>
              <a:rPr lang="en-US" sz="1750" b="1" dirty="0">
                <a:solidFill>
                  <a:schemeClr val="bg1"/>
                </a:solidFill>
                <a:latin typeface="+mn-lt" pitchFamily="34" charset="0"/>
                <a:ea typeface="+mn-lt" pitchFamily="34" charset="-122"/>
                <a:cs typeface="+mn-lt" pitchFamily="34" charset="-120"/>
              </a:rPr>
              <a:t>1881</a:t>
            </a:r>
            <a:pPr indent="0" marL="0">
              <a:lnSpc>
                <a:spcPct val="125000"/>
              </a:lnSpc>
              <a:buNone/>
            </a:pPr>
            <a:r>
              <a:rPr lang="en-US" sz="1750" dirty="0">
                <a:solidFill>
                  <a:srgbClr val="D8D6CF"/>
                </a:solidFill>
                <a:latin typeface="+mn-lt" pitchFamily="34" charset="0"/>
                <a:ea typeface="+mn-lt" pitchFamily="34" charset="-122"/>
                <a:cs typeface="+mn-lt" pitchFamily="34" charset="-120"/>
              </a:rPr>
              <a:t> con cappotto rosso, barba bianca e sacco di giocattoli, decenni prima delle campagne dell'azienda.</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UN NATALE, DUE DATE</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260</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milioni di ortodossi</a:t>
            </a:r>
            <a:pPr indent="0" marL="0">
              <a:lnSpc>
                <a:spcPct val="120000"/>
              </a:lnSpc>
              <a:buNone/>
            </a:pPr>
            <a:r>
              <a:rPr lang="en-US" sz="1500" dirty="0">
                <a:solidFill>
                  <a:schemeClr val="tx2"/>
                </a:solidFill>
                <a:latin typeface="+mn-lt" pitchFamily="34" charset="0"/>
                <a:ea typeface="+mn-lt" pitchFamily="34" charset="-122"/>
                <a:cs typeface="+mn-lt" pitchFamily="34" charset="-120"/>
              </a:rPr>
              <a:t>: festeggiano il Natale il 7 gennaio</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11</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minuti all'anno</a:t>
            </a:r>
            <a:pPr indent="0" marL="0">
              <a:lnSpc>
                <a:spcPct val="120000"/>
              </a:lnSpc>
              <a:buNone/>
            </a:pPr>
            <a:r>
              <a:rPr lang="en-US" sz="1500" dirty="0">
                <a:solidFill>
                  <a:schemeClr val="tx2"/>
                </a:solidFill>
                <a:latin typeface="+mn-lt" pitchFamily="34" charset="0"/>
                <a:ea typeface="+mn-lt" pitchFamily="34" charset="-122"/>
                <a:cs typeface="+mn-lt" pitchFamily="34" charset="-120"/>
              </a:rPr>
              <a:t>: l'errore del calendario giuliano</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13</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giorni di scarto</a:t>
            </a:r>
            <a:pPr indent="0" marL="0">
              <a:lnSpc>
                <a:spcPct val="120000"/>
              </a:lnSpc>
              <a:buNone/>
            </a:pPr>
            <a:r>
              <a:rPr lang="en-US" sz="1500" dirty="0">
                <a:solidFill>
                  <a:schemeClr val="tx2"/>
                </a:solidFill>
                <a:latin typeface="+mn-lt" pitchFamily="34" charset="0"/>
                <a:ea typeface="+mn-lt" pitchFamily="34" charset="-122"/>
                <a:cs typeface="+mn-lt" pitchFamily="34" charset="-120"/>
              </a:rPr>
              <a:t>: raggiunti nel 1923 tra i due calendari</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365760" y="502920"/>
            <a:ext cx="2316480" cy="274320"/>
          </a:xfrm>
          <a:prstGeom prst="rect">
            <a:avLst/>
          </a:prstGeom>
          <a:noFill/>
          <a:ln/>
        </p:spPr>
        <p:txBody>
          <a:bodyPr wrap="square" rtlCol="0" anchor="ctr"/>
          <a:lstStyle/>
          <a:p>
            <a:pPr indent="0" marL="0">
              <a:buNone/>
            </a:pPr>
            <a:r>
              <a:rPr lang="en-US" sz="1200" b="1" spc="250" kern="0" dirty="0">
                <a:solidFill>
                  <a:srgbClr val="B9BDC4"/>
                </a:solidFill>
                <a:latin typeface="+mn-lt" pitchFamily="34" charset="0"/>
                <a:ea typeface="+mn-lt" pitchFamily="34" charset="-122"/>
                <a:cs typeface="+mn-lt" pitchFamily="34" charset="-120"/>
              </a:rPr>
              <a:t>RUSSIA ORTODOSSA</a:t>
            </a:r>
            <a:endParaRPr lang="en-US" sz="1200" dirty="0"/>
          </a:p>
        </p:txBody>
      </p:sp>
      <p:sp>
        <p:nvSpPr>
          <p:cNvPr id="3" name="Text 1"/>
          <p:cNvSpPr/>
          <p:nvPr/>
        </p:nvSpPr>
        <p:spPr>
          <a:xfrm>
            <a:off x="365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Kutya</a:t>
            </a:r>
            <a:endParaRPr lang="en-US" sz="2500" dirty="0"/>
          </a:p>
        </p:txBody>
      </p:sp>
      <p:sp>
        <p:nvSpPr>
          <p:cNvPr id="4" name="Text 2"/>
          <p:cNvSpPr/>
          <p:nvPr/>
        </p:nvSpPr>
        <p:spPr>
          <a:xfrm>
            <a:off x="365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7</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5" name="Text 3"/>
          <p:cNvSpPr/>
          <p:nvPr/>
        </p:nvSpPr>
        <p:spPr>
          <a:xfrm>
            <a:off x="365760" y="3931920"/>
            <a:ext cx="2316480" cy="822960"/>
          </a:xfrm>
          <a:prstGeom prst="rect">
            <a:avLst/>
          </a:prstGeom>
          <a:noFill/>
          <a:ln/>
        </p:spPr>
        <p:txBody>
          <a:bodyPr wrap="square" rtlCol="0" anchor="ctr"/>
          <a:lstStyle/>
          <a:p>
            <a:pPr indent="0" marL="0">
              <a:lnSpc>
                <a:spcPct val="115000"/>
              </a:lnSpc>
              <a:buNone/>
            </a:pPr>
            <a:r>
              <a:rPr lang="en-US" sz="1350" dirty="0">
                <a:solidFill>
                  <a:srgbClr val="B9BDC4"/>
                </a:solidFill>
                <a:latin typeface="+mn-lt" pitchFamily="34" charset="0"/>
                <a:ea typeface="+mn-lt" pitchFamily="34" charset="-122"/>
                <a:cs typeface="+mn-lt" pitchFamily="34" charset="-120"/>
              </a:rPr>
              <a:t>Porridge di grano, riso e miele</a:t>
            </a:r>
            <a:endParaRPr lang="en-US" sz="1350" dirty="0"/>
          </a:p>
        </p:txBody>
      </p:sp>
      <p:sp>
        <p:nvSpPr>
          <p:cNvPr id="6" name="Text 4"/>
          <p:cNvSpPr/>
          <p:nvPr/>
        </p:nvSpPr>
        <p:spPr>
          <a:xfrm>
            <a:off x="3413760" y="502920"/>
            <a:ext cx="2316480" cy="274320"/>
          </a:xfrm>
          <a:prstGeom prst="rect">
            <a:avLst/>
          </a:prstGeom>
          <a:noFill/>
          <a:ln/>
        </p:spPr>
        <p:txBody>
          <a:bodyPr wrap="square" rtlCol="0" anchor="ctr"/>
          <a:lstStyle/>
          <a:p>
            <a:pPr indent="0" marL="0">
              <a:buNone/>
            </a:pPr>
            <a:r>
              <a:rPr lang="en-US" sz="1200" b="1" spc="250" kern="0" dirty="0">
                <a:solidFill>
                  <a:srgbClr val="D7E4DF"/>
                </a:solidFill>
                <a:latin typeface="+mn-lt" pitchFamily="34" charset="0"/>
                <a:ea typeface="+mn-lt" pitchFamily="34" charset="-122"/>
                <a:cs typeface="+mn-lt" pitchFamily="34" charset="-120"/>
              </a:rPr>
              <a:t>ITALIA</a:t>
            </a:r>
            <a:endParaRPr lang="en-US" sz="1200" dirty="0"/>
          </a:p>
        </p:txBody>
      </p:sp>
      <p:sp>
        <p:nvSpPr>
          <p:cNvPr id="7" name="Text 5"/>
          <p:cNvSpPr/>
          <p:nvPr/>
        </p:nvSpPr>
        <p:spPr>
          <a:xfrm>
            <a:off x="3413760" y="868680"/>
            <a:ext cx="2316480" cy="502920"/>
          </a:xfrm>
          <a:prstGeom prst="rect">
            <a:avLst/>
          </a:prstGeom>
          <a:noFill/>
          <a:ln/>
        </p:spPr>
        <p:txBody>
          <a:bodyPr wrap="square" rtlCol="0" anchor="ctr"/>
          <a:lstStyle/>
          <a:p>
            <a:pPr indent="0" marL="0">
              <a:buNone/>
            </a:pPr>
            <a:r>
              <a:rPr lang="en-US" sz="2500" b="1" dirty="0">
                <a:solidFill>
                  <a:schemeClr val="bg1"/>
                </a:solidFill>
                <a:latin typeface="+mj-lt" pitchFamily="34" charset="0"/>
                <a:ea typeface="+mj-lt" pitchFamily="34" charset="-122"/>
                <a:cs typeface="+mj-lt" pitchFamily="34" charset="-120"/>
              </a:rPr>
              <a:t>Befana</a:t>
            </a:r>
            <a:endParaRPr lang="en-US" sz="2500" dirty="0"/>
          </a:p>
        </p:txBody>
      </p:sp>
      <p:sp>
        <p:nvSpPr>
          <p:cNvPr id="8" name="Text 6"/>
          <p:cNvSpPr/>
          <p:nvPr/>
        </p:nvSpPr>
        <p:spPr>
          <a:xfrm>
            <a:off x="3413760" y="3017520"/>
            <a:ext cx="2316480" cy="822960"/>
          </a:xfrm>
          <a:prstGeom prst="rect">
            <a:avLst/>
          </a:prstGeom>
          <a:noFill/>
          <a:ln/>
        </p:spPr>
        <p:txBody>
          <a:bodyPr wrap="square" rtlCol="0" anchor="b"/>
          <a:lstStyle/>
          <a:p>
            <a:pPr indent="0" marL="0">
              <a:buNone/>
            </a:pPr>
            <a:r>
              <a:rPr lang="en-US" sz="4600" b="1" dirty="0">
                <a:solidFill>
                  <a:schemeClr val="bg1"/>
                </a:solidFill>
                <a:latin typeface="+mj-lt" pitchFamily="34" charset="0"/>
                <a:ea typeface="+mj-lt" pitchFamily="34" charset="-122"/>
                <a:cs typeface="+mj-lt" pitchFamily="34" charset="-120"/>
              </a:rPr>
              <a:t>6</a:t>
            </a:r>
            <a:pPr indent="0" marL="0">
              <a:buNone/>
            </a:pPr>
            <a:r>
              <a:rPr lang="en-US" sz="1600" b="1" dirty="0">
                <a:solidFill>
                  <a:schemeClr val="bg1"/>
                </a:solidFill>
                <a:latin typeface="+mj-lt" pitchFamily="34" charset="0"/>
                <a:ea typeface="+mj-lt" pitchFamily="34" charset="-122"/>
                <a:cs typeface="+mj-lt" pitchFamily="34" charset="-120"/>
              </a:rPr>
              <a:t> gennaio</a:t>
            </a:r>
            <a:endParaRPr lang="en-US" sz="4600" dirty="0"/>
          </a:p>
        </p:txBody>
      </p:sp>
      <p:sp>
        <p:nvSpPr>
          <p:cNvPr id="9" name="Text 7"/>
          <p:cNvSpPr/>
          <p:nvPr/>
        </p:nvSpPr>
        <p:spPr>
          <a:xfrm>
            <a:off x="3413760" y="3931920"/>
            <a:ext cx="2316480" cy="822960"/>
          </a:xfrm>
          <a:prstGeom prst="rect">
            <a:avLst/>
          </a:prstGeom>
          <a:noFill/>
          <a:ln/>
        </p:spPr>
        <p:txBody>
          <a:bodyPr wrap="square" rtlCol="0" anchor="ctr"/>
          <a:lstStyle/>
          <a:p>
            <a:pPr indent="0" marL="0">
              <a:lnSpc>
                <a:spcPct val="115000"/>
              </a:lnSpc>
              <a:buNone/>
            </a:pPr>
            <a:r>
              <a:rPr lang="en-US" sz="1350" dirty="0">
                <a:solidFill>
                  <a:srgbClr val="D7E4DF"/>
                </a:solidFill>
                <a:latin typeface="+mn-lt" pitchFamily="34" charset="0"/>
                <a:ea typeface="+mn-lt" pitchFamily="34" charset="-122"/>
                <a:cs typeface="+mn-lt" pitchFamily="34" charset="-120"/>
              </a:rPr>
              <a:t>Doni nelle calze per l'Epifania</a:t>
            </a:r>
            <a:endParaRPr lang="en-US" sz="1350" dirty="0"/>
          </a:p>
        </p:txBody>
      </p:sp>
      <p:sp>
        <p:nvSpPr>
          <p:cNvPr id="10" name="Text 8"/>
          <p:cNvSpPr/>
          <p:nvPr/>
        </p:nvSpPr>
        <p:spPr>
          <a:xfrm>
            <a:off x="6461760" y="502920"/>
            <a:ext cx="2316480" cy="274320"/>
          </a:xfrm>
          <a:prstGeom prst="rect">
            <a:avLst/>
          </a:prstGeom>
          <a:noFill/>
          <a:ln/>
        </p:spPr>
        <p:txBody>
          <a:bodyPr wrap="square" rtlCol="0" anchor="ctr"/>
          <a:lstStyle/>
          <a:p>
            <a:pPr indent="0" marL="0">
              <a:buNone/>
            </a:pPr>
            <a:r>
              <a:rPr lang="en-US" sz="1200" b="1" spc="250" kern="0" dirty="0">
                <a:solidFill>
                  <a:schemeClr val="tx2"/>
                </a:solidFill>
                <a:latin typeface="+mn-lt" pitchFamily="34" charset="0"/>
                <a:ea typeface="+mn-lt" pitchFamily="34" charset="-122"/>
                <a:cs typeface="+mn-lt" pitchFamily="34" charset="-120"/>
              </a:rPr>
              <a:t>GIAPPONE</a:t>
            </a:r>
            <a:endParaRPr lang="en-US" sz="1200" dirty="0"/>
          </a:p>
        </p:txBody>
      </p:sp>
      <p:sp>
        <p:nvSpPr>
          <p:cNvPr id="11" name="Text 9"/>
          <p:cNvSpPr/>
          <p:nvPr/>
        </p:nvSpPr>
        <p:spPr>
          <a:xfrm>
            <a:off x="6461760" y="868680"/>
            <a:ext cx="2316480" cy="502920"/>
          </a:xfrm>
          <a:prstGeom prst="rect">
            <a:avLst/>
          </a:prstGeom>
          <a:noFill/>
          <a:ln/>
        </p:spPr>
        <p:txBody>
          <a:bodyPr wrap="square" rtlCol="0" anchor="ctr"/>
          <a:lstStyle/>
          <a:p>
            <a:pPr indent="0" marL="0">
              <a:buNone/>
            </a:pPr>
            <a:r>
              <a:rPr lang="en-US" sz="2500" b="1" dirty="0">
                <a:solidFill>
                  <a:schemeClr val="accent1"/>
                </a:solidFill>
                <a:latin typeface="+mj-lt" pitchFamily="34" charset="0"/>
                <a:ea typeface="+mj-lt" pitchFamily="34" charset="-122"/>
                <a:cs typeface="+mj-lt" pitchFamily="34" charset="-120"/>
              </a:rPr>
              <a:t>KFC</a:t>
            </a:r>
            <a:endParaRPr lang="en-US" sz="2500" dirty="0"/>
          </a:p>
        </p:txBody>
      </p:sp>
      <p:sp>
        <p:nvSpPr>
          <p:cNvPr id="12" name="Text 10"/>
          <p:cNvSpPr/>
          <p:nvPr/>
        </p:nvSpPr>
        <p:spPr>
          <a:xfrm>
            <a:off x="6461760" y="3017520"/>
            <a:ext cx="2316480" cy="822960"/>
          </a:xfrm>
          <a:prstGeom prst="rect">
            <a:avLst/>
          </a:prstGeom>
          <a:noFill/>
          <a:ln/>
        </p:spPr>
        <p:txBody>
          <a:bodyPr wrap="square" rtlCol="0" anchor="b"/>
          <a:lstStyle/>
          <a:p>
            <a:pPr indent="0" marL="0">
              <a:buNone/>
            </a:pPr>
            <a:r>
              <a:rPr lang="en-US" sz="4600" b="1" dirty="0">
                <a:solidFill>
                  <a:schemeClr val="accent1"/>
                </a:solidFill>
                <a:latin typeface="+mj-lt" pitchFamily="34" charset="0"/>
                <a:ea typeface="+mj-lt" pitchFamily="34" charset="-122"/>
                <a:cs typeface="+mj-lt" pitchFamily="34" charset="-120"/>
              </a:rPr>
              <a:t>24</a:t>
            </a:r>
            <a:pPr indent="0" marL="0">
              <a:buNone/>
            </a:pPr>
            <a:r>
              <a:rPr lang="en-US" sz="1600" b="1" dirty="0">
                <a:solidFill>
                  <a:schemeClr val="accent1"/>
                </a:solidFill>
                <a:latin typeface="+mj-lt" pitchFamily="34" charset="0"/>
                <a:ea typeface="+mj-lt" pitchFamily="34" charset="-122"/>
                <a:cs typeface="+mj-lt" pitchFamily="34" charset="-120"/>
              </a:rPr>
              <a:t> dicembre</a:t>
            </a:r>
            <a:endParaRPr lang="en-US" sz="4600" dirty="0"/>
          </a:p>
        </p:txBody>
      </p:sp>
      <p:sp>
        <p:nvSpPr>
          <p:cNvPr id="13" name="Text 11"/>
          <p:cNvSpPr/>
          <p:nvPr/>
        </p:nvSpPr>
        <p:spPr>
          <a:xfrm>
            <a:off x="6461760" y="3931920"/>
            <a:ext cx="2316480" cy="822960"/>
          </a:xfrm>
          <a:prstGeom prst="rect">
            <a:avLst/>
          </a:prstGeom>
          <a:noFill/>
          <a:ln/>
        </p:spPr>
        <p:txBody>
          <a:bodyPr wrap="square" rtlCol="0" anchor="ctr"/>
          <a:lstStyle/>
          <a:p>
            <a:pPr indent="0" marL="0">
              <a:lnSpc>
                <a:spcPct val="115000"/>
              </a:lnSpc>
              <a:buNone/>
            </a:pPr>
            <a:r>
              <a:rPr lang="en-US" sz="1350" dirty="0">
                <a:solidFill>
                  <a:schemeClr val="tx2"/>
                </a:solidFill>
                <a:latin typeface="+mn-lt" pitchFamily="34" charset="0"/>
                <a:ea typeface="+mn-lt" pitchFamily="34" charset="-122"/>
                <a:cs typeface="+mn-lt" pitchFamily="34" charset="-120"/>
              </a:rPr>
              <a:t>Pollo fritto la vigilia, dal 1974</a:t>
            </a:r>
            <a:endParaRPr lang="en-US" sz="1350" dirty="0"/>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E ADESSO, IL RIPASSO</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Chiaro in 30 secondi.</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Tuo in 10 minuti.</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Quiz da 5 domande e 8 flashcards: </a:t>
            </a:r>
            <a:pPr indent="0" marL="0">
              <a:buNone/>
            </a:pPr>
            <a:r>
              <a:rPr lang="en-US" sz="1700" b="1" dirty="0">
                <a:solidFill>
                  <a:schemeClr val="bg1"/>
                </a:solidFill>
                <a:latin typeface="+mn-lt" pitchFamily="34" charset="0"/>
                <a:ea typeface="+mn-lt" pitchFamily="34" charset="-122"/>
                <a:cs typeface="+mn-lt" pitchFamily="34" charset="-120"/>
              </a:rPr>
              <a:t>recaplica.com/it/storia/natale-storia-e-tradizioni-nel-mondo/</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Fonti: </a:t>
            </a:r>
            <a:pPr indent="0" marL="0">
              <a:lnSpc>
                <a:spcPct val="125000"/>
              </a:lnSpc>
              <a:buNone/>
            </a:pPr>
            <a:r>
              <a:rPr lang="en-US" sz="1250" dirty="0">
                <a:solidFill>
                  <a:schemeClr val="tx2"/>
                </a:solidFill>
                <a:latin typeface="+mn-lt" pitchFamily="34" charset="0"/>
                <a:ea typeface="+mn-lt" pitchFamily="34" charset="-122"/>
                <a:cs typeface="+mn-lt" pitchFamily="34" charset="-120"/>
              </a:rPr>
              <a:t>History.com · National Geographic · Treccani · KFC Global · Encyclopedia Britannica</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Storia del Natale: origini, tradizioni e curiosità nel mondo — Recap</dc:title>
  <dc:subject>PptxGenJS Presentation</dc:subject>
  <dc:creator>Recaplica</dc:creator>
  <cp:lastModifiedBy>Recaplica</cp:lastModifiedBy>
  <cp:revision>1</cp:revision>
  <dcterms:created xsi:type="dcterms:W3CDTF">2026-09-29T17:01:04Z</dcterms:created>
  <dcterms:modified xsi:type="dcterms:W3CDTF">2026-09-29T17:01:04Z</dcterms:modified>
</cp:coreProperties>
</file>