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L'Impero romano comincia nel 27 a.C., quando Ottaviano prende il nome di Augusto e diventa il primo imperatore. Nei due secoli successivi la Pax Romana tiene insieme un territorio che arriva a contenere fino a 100 milioni di persone; il punto più alto è il regno di Traiano, poi la crisi del III secolo, la divisione e, nel 476, la deposizione dell'ultimo imperatore d'Occidente. Oggi vediamo la nascita, l'apogeo, il collante che teneva insieme cinquanta paesi e la caduta, con la metà che non è caduta affatto.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L'Impero romano non comincia con una conquista ma con un cambio di regime interno: nel 27 a.C. Ottaviano, pronipote e figlio adottivo di Giulio Cesare, diventa il primo imperatore di Roma e assume il nome di Augusto. Lo Stato esisteva già, le province anche; quello che cambia è chi decide. È un passaggio graduale, quasi discreto, e proprio per questo funziona: non c'è un momento in cui i romani si svegliano dentro un sistema che non riconoscono.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Senato riconosce ad Augusto l'autorità sulle province e la potestà tribunizia, che gli permette di far approvare leggi attraverso le assemblee popolari: sulla carta due poteri distinti, nei fatti il controllo dello Stato. Le istituzioni della Repubblica restano formalmente in piedi, i magistrati vengono ancora eletti e il Senato si riunisce ancora, ma la decisione finale spetta a una persona sola. Augusto governa fino al 14 d.C.; di lui gli antichi tramandavano che avesse trovato Roma di mattoni e l'avesse lasciata di marmo.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il 96 e il 180 d.C. si succedono cinque sovrani che gli storici chiamano i cinque buoni imperatori: Nerva, Traiano, Adriano, Antonino Pio e Marco Aurelio. È il tratto di storia romana in cui l'impero è più esteso e più stabile. Nerva apre la serie delle successioni per adozione; Adriano, dal 122, fa costruire il Vallo in Britannia; Marco Aurelio combatte sul Danubio, e con la sua morte la Pax Romana finisce.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Nato il 18 settembre del 53, Traiano è il primo imperatore che non viene dall'Italia, e già questo dice qualcosa su come funzionava l'impero. La Dacia conquistata viene assorbita e ripopolata con coloni romani, grosso modo l'attuale Romania. Il bottino della Dacia finanzia il Foro di Traiano, dedicato nel 112, e la Colonna Traiana dell'anno dopo, trenta metri di marmo su cui un fregio a spirale racconta le campagne daciche, con le ceneri dell'imperatore sepolte alla base. Nessun successore spingerà i confini più in là.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Intorno al 100 d.C., secondo le stime più generose, dentro l'impero vivevano fino a cento milioni di persone, su territori che oggi appartengono a una cinquantina di Stati diversi; è un limite superiore, le stime degli studiosi sulla popolazione imperiale variano molto. Nel II secolo il limes, la linea di frontiera, superava i cinquemila chilometri, un arco continuo dal nord della Britannia fino al Vicino Oriente e ai deserti dell'Africa settentrionale. Governare una cosa del genere, senza telefoni e senza motori, richiedeva più della forza militare.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vero collante non erano solo le legioni: contarono almeno altrettanto la rete di strade e porti, che arrivò a superare i 120.000 chilometri di viabilità pubblica, e gli strumenti giuridici. Nel 212 la Constitutio Antoniniana di Caracalla concesse la cittadinanza a tutti gli abitanti liberi, cancellando la distinzione tra italici e provinciali; la motivazione ufficiale era l'uguaglianza, quella pratica era fiscale, e un cittadino costa meno da governare di un suddito da presidiare. Le città replicavano ovunque lo stesso schema: il Colosseo, nome ufficiale Anfiteatro Flavio, aprì nell'80 d.C. sotto Tito con cento giorni di giochi, e il soprannome viene da una statua colossale che gli sorgeva accanto, non dalle dimensioni.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ci viveva non si considerava affatto un impero nuovo: chiamava il proprio Stato impero romano e sé stesso romano. La parola bizantino è un'etichetta coniata dagli studiosi dopo la fine, comoda per noi ma sconosciuta a chi ci viveva. Il 29 maggio 1453 il sultano ottomano Maometto II conquista la città; l'ultimo imperatore, Costantino XI Paleologo, muore nella battaglia per le mura.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L'Impero romano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Augusto alla metà che non è caduta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503936" y="2843632"/>
            <a:ext cx="53991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nasce un impero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senza una battaglia?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nascita, senza una battaglia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L'apogeo, da Nerva a Traiano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lo teneva insieme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caduta e l'altra metà</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CAMBIA NEL 27 A.C.?</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Repubblica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POTERE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Diviso tra magistrature elettive e Senato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ISTITUZIONI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Magistrati eletti, il Senato si riunisce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Impero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POTERE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Nelle mani di una sola persona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ISTITUZIONI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Restano in piedi, ma solo formalmente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decisione finale spetta a una persona sola.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NERVA A MARCO AURELIO, 96-180 D.C.</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Traiano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98-117, la massima estensione</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Antonino Pio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138-161, il regno più tranquillo</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Nerva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96-98, apre le adozioni</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Adriano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117-138, consolida le frontiere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Marco Aurelio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161-180, l'ultimo della serie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PUNTO PIÙ LONTANO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Traiano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98 – 117 d.C.</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Italica, vicino all'attuale Siviglia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101-106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Due campagne piegano la Dacia di Decebalo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114-116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Annette Armenia e Mesopotamia, fino a Ctesifonte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117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Alla morte, i confini vanno dalla Britannia al Caspio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GOVERNARE SENZA TELEFONI E SENZA MOTORI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persone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dentro l'impero intorno al 100 d.C., stime più generose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di limes</a:t>
            </a:r>
            <a:pPr indent="0" marL="0">
              <a:lnSpc>
                <a:spcPct val="120000"/>
              </a:lnSpc>
              <a:buNone/>
            </a:pPr>
            <a:r>
              <a:rPr lang="en-US" sz="1500" dirty="0">
                <a:solidFill>
                  <a:schemeClr val="tx2"/>
                </a:solidFill>
                <a:latin typeface="+mn-lt" pitchFamily="34" charset="0"/>
                <a:ea typeface="+mn-lt" pitchFamily="34" charset="-122"/>
                <a:cs typeface="+mn-lt" pitchFamily="34" charset="-120"/>
              </a:rPr>
              <a:t>: un arco continuo dalla Britannia ai deserti africani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paesi</a:t>
            </a:r>
            <a:pPr indent="0" marL="0">
              <a:lnSpc>
                <a:spcPct val="120000"/>
              </a:lnSpc>
              <a:buNone/>
            </a:pPr>
            <a:r>
              <a:rPr lang="en-US" sz="1500" dirty="0">
                <a:solidFill>
                  <a:schemeClr val="tx2"/>
                </a:solidFill>
                <a:latin typeface="+mn-lt" pitchFamily="34" charset="0"/>
                <a:ea typeface="+mn-lt" pitchFamily="34" charset="-122"/>
                <a:cs typeface="+mn-lt" pitchFamily="34" charset="-120"/>
              </a:rPr>
              <a:t>: si dividono oggi i territori dell'impero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RETE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Le strade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000" b="1" dirty="0">
                <a:solidFill>
                  <a:schemeClr val="bg1"/>
                </a:solidFill>
                <a:latin typeface="+mj-lt" pitchFamily="34" charset="0"/>
                <a:ea typeface="+mj-lt" pitchFamily="34" charset="-122"/>
                <a:cs typeface="+mj-lt" pitchFamily="34" charset="-120"/>
              </a:rPr>
              <a:t>120.000</a:t>
            </a:r>
            <a:pPr indent="0" marL="0">
              <a:buNone/>
            </a:pPr>
            <a:r>
              <a:rPr lang="en-US" sz="1600" b="1" dirty="0">
                <a:solidFill>
                  <a:schemeClr val="bg1"/>
                </a:solidFill>
                <a:latin typeface="+mj-lt" pitchFamily="34" charset="0"/>
                <a:ea typeface="+mj-lt" pitchFamily="34" charset="-122"/>
                <a:cs typeface="+mj-lt" pitchFamily="34" charset="-120"/>
              </a:rPr>
              <a:t> km</a:t>
            </a:r>
            <a:endParaRPr lang="en-US" sz="40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Cinque secoli di lavori, dalla Via Appia in poi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DIRITTO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La cittadinanza</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212</a:t>
            </a:r>
            <a:pPr indent="0" marL="0">
              <a:buNone/>
            </a:pPr>
            <a:r>
              <a:rPr lang="en-US" sz="1600" b="1" dirty="0">
                <a:solidFill>
                  <a:schemeClr val="bg1"/>
                </a:solidFill>
                <a:latin typeface="+mj-lt" pitchFamily="34" charset="0"/>
                <a:ea typeface="+mj-lt" pitchFamily="34" charset="-122"/>
                <a:cs typeface="+mj-lt" pitchFamily="34" charset="-120"/>
              </a:rPr>
              <a:t> d.C.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Estesa a tutti gli abitanti liberi con l'editto di Caracalla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MODELLO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Le città</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000" b="1" dirty="0">
                <a:solidFill>
                  <a:schemeClr val="accent1"/>
                </a:solidFill>
                <a:latin typeface="+mj-lt" pitchFamily="34" charset="0"/>
                <a:ea typeface="+mj-lt" pitchFamily="34" charset="-122"/>
                <a:cs typeface="+mj-lt" pitchFamily="34" charset="-120"/>
              </a:rPr>
              <a:t>45.000</a:t>
            </a:r>
            <a:pPr indent="0" marL="0">
              <a:buNone/>
            </a:pPr>
            <a:r>
              <a:rPr lang="en-US" sz="1600" b="1" dirty="0">
                <a:solidFill>
                  <a:schemeClr val="accent1"/>
                </a:solidFill>
                <a:latin typeface="+mj-lt" pitchFamily="34" charset="0"/>
                <a:ea typeface="+mj-lt" pitchFamily="34" charset="-122"/>
                <a:cs typeface="+mj-lt" pitchFamily="34" charset="-120"/>
              </a:rPr>
              <a:t> posti</a:t>
            </a:r>
            <a:endParaRPr lang="en-US" sz="40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Il Colosseo, uno schema replicato in centinaia di centri</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Nel 476 finisce solo l'Occidente.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metà orientale prosegue con capitale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Costantinopoli</a:t>
            </a:r>
            <a:pPr indent="0" marL="0">
              <a:lnSpc>
                <a:spcPct val="125000"/>
              </a:lnSpc>
              <a:buNone/>
            </a:pPr>
            <a:r>
              <a:rPr lang="en-US" sz="1750" dirty="0">
                <a:solidFill>
                  <a:srgbClr val="D8D6CF"/>
                </a:solidFill>
                <a:latin typeface="+mn-lt" pitchFamily="34" charset="0"/>
                <a:ea typeface="+mn-lt" pitchFamily="34" charset="-122"/>
                <a:cs typeface="+mn-lt" pitchFamily="34" charset="-120"/>
              </a:rPr>
              <a:t> fino 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29 maggio 1453</a:t>
            </a:r>
            <a:pPr indent="0" marL="0">
              <a:lnSpc>
                <a:spcPct val="125000"/>
              </a:lnSpc>
              <a:buNone/>
            </a:pPr>
            <a:r>
              <a:rPr lang="en-US" sz="1750" dirty="0">
                <a:solidFill>
                  <a:srgbClr val="D8D6CF"/>
                </a:solidFill>
                <a:latin typeface="+mn-lt" pitchFamily="34" charset="0"/>
                <a:ea typeface="+mn-lt" pitchFamily="34" charset="-122"/>
                <a:cs typeface="+mn-lt" pitchFamily="34" charset="-120"/>
              </a:rPr>
              <a:t>, quasi mille anni ancora.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recaplica.com/it/storia/impero-romano/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World History Encyclopedia · UNESCO · British Museum · Parco archeologico del Colosseo · English Heritage · The Metropolitan Museum of Art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L'Impero romano: nascita, apogeo e caduta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