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«mito di Mussolini» è il personaggio pubblico costruito a tavolino dalla propaganda fascista, il duce infallibile, instancabile, sempre giovane, che avrebbe risollevato l'Italia da solo. Oggi vediamo con quali strumenti fu costruito, quali leggende ha lasciato in giro, come veniva misurato il consenso e come tutto crollò tra il 1943 e il 1945.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si pensa al fascismo italiano, l'immagine che viene in mente per prima è spesso quella di Mussolini che parla dal balcone di Palazzo Venezia, davanti a una piazza gremita. Non è un'immagine nata per caso, è il risultato di una macchina organizzata che per vent'anni lavorò a costruire, difendere e rilanciare un personaggio pubblico più grande della realtà. Gli storici la chiamano «mito del duce», ed è utile distinguerla dal fascismo come sistema politico, perché è la parte propagandistica del regime, quella che serviva a tenere insieme il consenso delle masse attorno a un uomo solo. Aveva uffici, budget e un ministero dedicato.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controllo sull'informazione fu il primo pilastro. Un regio decreto del 1923 introdusse la vigilanza sui giornali, nel 1925 iniziò una censura sistematica di Stato e il 31 dicembre di quell'anno una legge impose a ogni giornale un direttore approvato dal governo. Il sistema fu centralizzato il 27 maggio 1937 con la nascita del Minculpop, erede del Ministero per la stampa e la propaganda. La parola scritta però non bastava, perché buona parte della popolazione era ancora analfabeta o quasi: l'Istituto Luce nacque nel 1924 e dal 1927 al 1945 produsse il Giornale Luce, proiettato nelle sale e, con proiezioni mobili, nelle piazze di paesi e città. Durante la guerra d'Etiopia, tra il 1935 e il 1936, le uscite diventarono quasi quotidiane. Il ministero supervisionava anche l'EIAR, la radio di Stato, attraverso un Ispettorato istituito nel 1934.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Nessuna leggenda sul fascismo è più diffusa di quella dei treni che sarebbero arrivati sempre puntuali grazie a Mussolini. Nel 1976, recensendo sulla New York Review of Books la biografia di Mussolini scritta da Denis Mack Smith, lo storico britannico A.J.P. Taylor liquidò l'affermazione come una frase fatta, priva di qualunque sostanza documentata. Sull'attribuzione conviene essere precisi, il giudizio tagliente è di Taylor, non una citazione diretta di Mack Smith, anche se Mack Smith resta lo storico più associato allo smontaggio sistematico del mito personale del duce. È un buon esempio di come funzionava la propaganda, prendere un servizio quotidiano su cui è facile costruire un aneddoto e usarlo per rendere il mito più vicino all'esperienza comune delle persone.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24 marzo 1929 gli italiani votarono in un plebiscito che non prevedeva più liste concorrenti, ma una sola lista di candidati proposta dal Gran Consiglio del Fascismo, da approvare o respingere in blocco. Il risultato ufficiale fu di 8.517.838 voti sì, il 98,34%, contro 135.773 no, con un'affluenza dell'89,86%, molto superiore al 63,1% delle elezioni del 1924.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schede avevano un difetto tutt'altro che casuale, quella del sì conteneva bande tricolori riconoscibili anche a scheda chiusa, mentre quella del no era bianca. Dipendenti pubblici e operai furono avvertiti che l'astensione o il voto contrario potevano costare il licenziamento. Il consenso di massa fu reale in una parte della popolazione, ma va letto insieme a questo contesto di pressione, non come un sondaggio libero.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Dietro la facciata del consenso plebiscitario il regime aveva costruito, tra gli anni Venti e i primi anni Trenta, un apparato repressivo completo, la Milizia volontaria per la sicurezza nazionale, la polizia politica OVRA e, dal 1926, il Tribunale speciale per la difesa dello Stato, istituito dopo quattro attentati contro Mussolini. Tra le vittime della repressione politica di quegli anni figurano Giovanni Amendola e Piero Gobetti. Nemmeno dentro il partito il regime fu un blocco compatto, tra ottobre 1930 e dicembre 1931, durante la segreteria di Giovanni Giuriati, circa 120.000 iscritti furono espulsi dal PNF. Il successore Achille Starace, segretario dal 1931 al 1939, scelse una linea opposta, meno epurazioni ideologiche e più liturgia di massa, riti coreografici e culto del duce.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punto più alto del mito arrivò il 9 maggio 1936, quando Mussolini annunciò dal balcone di Palazzo Venezia, davanti a una folla in visibilio, la proclamazione dell'Impero dopo la conquista dell'Etiopia. Da quel momento, secondo la ricostruzione di Treccani, lo stesso Mussolini iniziò a diventare prigioniero del personaggio che aveva contribuito a costruire. Il 10 luglio 1943 gli Alleati sbarcarono in Sicilia, trovando un regime già in piena crisi per le sconfitte militari e la perdita di consenso, e il 25 luglio la maggioranza dei gerarchi riuniti nel Gran Consiglio sfiduciò Mussolini, che fu destituito dal re e arrestato, dopo ventun anni di regime. Seguirono i circa 600 giorni della Repubblica Sociale Italiana. Il 27 aprile 1945 Mussolini fu catturato dai partigiani, il giorno dopo fucilato insieme a Claretta Petacci, e il 29 aprile il suo corpo fu esposto a Milano, in piazzale Loreto.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mito di Mussolini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la propaganda fascista costruì il duce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2327859" y="2106016"/>
            <a:ext cx="257886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costruito l'immagine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che abbiamo in testa?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Gli strumenti del mito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Mostrare e tacere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Consenso e repressione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Apice e crollo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DECIDEVA COSA SI POTEVA VEDERE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Minculpop</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Ministero della Cultura Popolare, dal 1937</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Veline ai giornali, censura dei libri, cinema e radio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Istituto Luce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Fondato nel 1924</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Giornale Luce, nelle sale e nelle piazze dal 1927 al 1945</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EIAR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radio di Stato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Vigilata da un Ispettorato per la radiodiffusione, dal 1934</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 treni in orario sono una frase fatta.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Nessun riscontro documentato.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1976</a:t>
            </a:r>
            <a:pPr indent="0" marL="0">
              <a:lnSpc>
                <a:spcPct val="125000"/>
              </a:lnSpc>
              <a:buNone/>
            </a:pPr>
            <a:r>
              <a:rPr lang="en-US" sz="1750" dirty="0">
                <a:solidFill>
                  <a:srgbClr val="D8D6CF"/>
                </a:solidFill>
                <a:latin typeface="+mn-lt" pitchFamily="34" charset="0"/>
                <a:ea typeface="+mn-lt" pitchFamily="34" charset="-122"/>
                <a:cs typeface="+mn-lt" pitchFamily="34" charset="-120"/>
              </a:rPr>
              <a:t> lo storico britannico A.J.P.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Taylor</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definì priva di sostanza.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PLEBISCITO DEL 24 MARZO 1929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98,34%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sì ufficiali</a:t>
            </a:r>
            <a:pPr indent="0" marL="0">
              <a:lnSpc>
                <a:spcPct val="120000"/>
              </a:lnSpc>
              <a:buNone/>
            </a:pPr>
            <a:r>
              <a:rPr lang="en-US" sz="1500" dirty="0">
                <a:solidFill>
                  <a:schemeClr val="tx2"/>
                </a:solidFill>
                <a:latin typeface="+mn-lt" pitchFamily="34" charset="0"/>
                <a:ea typeface="+mn-lt" pitchFamily="34" charset="-122"/>
                <a:cs typeface="+mn-lt" pitchFamily="34" charset="-120"/>
              </a:rPr>
              <a:t>: 8.517.838 voti su una lista unica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135.773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no</a:t>
            </a:r>
            <a:pPr indent="0" marL="0">
              <a:lnSpc>
                <a:spcPct val="120000"/>
              </a:lnSpc>
              <a:buNone/>
            </a:pPr>
            <a:r>
              <a:rPr lang="en-US" sz="1500" dirty="0">
                <a:solidFill>
                  <a:schemeClr val="tx2"/>
                </a:solidFill>
                <a:latin typeface="+mn-lt" pitchFamily="34" charset="0"/>
                <a:ea typeface="+mn-lt" pitchFamily="34" charset="-122"/>
                <a:cs typeface="+mn-lt" pitchFamily="34" charset="-120"/>
              </a:rPr>
              <a:t>: l'unica alternativa era respingere la lista in blocco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89,86%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l'affluenza</a:t>
            </a:r>
            <a:pPr indent="0" marL="0">
              <a:lnSpc>
                <a:spcPct val="120000"/>
              </a:lnSpc>
              <a:buNone/>
            </a:pPr>
            <a:r>
              <a:rPr lang="en-US" sz="1500" dirty="0">
                <a:solidFill>
                  <a:schemeClr val="tx2"/>
                </a:solidFill>
                <a:latin typeface="+mn-lt" pitchFamily="34" charset="0"/>
                <a:ea typeface="+mn-lt" pitchFamily="34" charset="-122"/>
                <a:cs typeface="+mn-lt" pitchFamily="34" charset="-120"/>
              </a:rPr>
              <a:t>: contro il 63,1% delle elezioni del 1924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Quel 98,34% non era un voto libero.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scheda del sì portava bande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tricolori</a:t>
            </a:r>
            <a:pPr indent="0" marL="0">
              <a:lnSpc>
                <a:spcPct val="125000"/>
              </a:lnSpc>
              <a:buNone/>
            </a:pPr>
            <a:r>
              <a:rPr lang="en-US" sz="1750" dirty="0">
                <a:solidFill>
                  <a:srgbClr val="D8D6CF"/>
                </a:solidFill>
                <a:latin typeface="+mn-lt" pitchFamily="34" charset="0"/>
                <a:ea typeface="+mn-lt" pitchFamily="34" charset="-122"/>
                <a:cs typeface="+mn-lt" pitchFamily="34" charset="-120"/>
              </a:rPr>
              <a:t> riconoscibili anche a scheda chiusa, quella del no era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bianca</a:t>
            </a:r>
            <a:pPr indent="0" marL="0">
              <a:lnSpc>
                <a:spcPct val="125000"/>
              </a:lnSpc>
              <a:buNone/>
            </a:pPr>
            <a:r>
              <a:rPr lang="en-US" sz="1750" dirty="0">
                <a:solidFill>
                  <a:srgbClr val="D8D6CF"/>
                </a:solidFill>
                <a:latin typeface="+mn-lt" pitchFamily="34" charset="0"/>
                <a:ea typeface="+mn-lt" pitchFamily="34" charset="-122"/>
                <a:cs typeface="+mn-lt" pitchFamily="34" charset="-120"/>
              </a:rPr>
              <a:t>. Dipendenti pubblici e operai furono avvertiti che un no poteva costare il posto di lavoro.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DIETRO LA FACCIATA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L'apparato del regime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1926-1938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Tribunale speciale per la difesa dello Stato, dopo quattro attentati</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Comincia l'epurazione del PNF, circa 120.000 espulsi entro il 1931</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Achille Starace segretario, meno epurazioni e più liturgia di massa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 leggi razziali, quasi assenti dai cinegiornali Luce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DALL'APICE ALLA FINE, NOVE ANNI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10 luglio 1943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gli Alleati sbarcano in Sicilia</a:t>
            </a:r>
            <a:endParaRPr lang="en-US" sz="1600" dirty="0"/>
          </a:p>
        </p:txBody>
      </p:sp>
      <p:sp>
        <p:nvSpPr>
          <p:cNvPr id="5" name="Text 3"/>
          <p:cNvSpPr/>
          <p:nvPr/>
        </p:nvSpPr>
        <p:spPr>
          <a:xfrm>
            <a:off x="524499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600 giorni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Repubblica Sociale Italiana</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 maggio 1936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proclamazione dell'Impero</a:t>
            </a:r>
            <a:endParaRPr lang="en-US" sz="1400" dirty="0"/>
          </a:p>
        </p:txBody>
      </p:sp>
      <p:sp>
        <p:nvSpPr>
          <p:cNvPr id="8" name="Shape 6"/>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25 luglio 1943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Gran Consiglio sfiducia Mussolini</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28 aprile 1945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fucilazione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recaplica.com/it/storia/il-mito-di-mussolini/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New York Review of Books · Archivio Storico Istituto Luce · Time (archivio)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mito di Mussolini: la propaganda del duce nel fascismo — Recap</dc:title>
  <dc:subject>PptxGenJS Presentation</dc:subject>
  <dc:creator>Recaplica</dc:creator>
  <cp:lastModifiedBy>Recaplica</cp:lastModifiedBy>
  <cp:revision>1</cp:revision>
  <dcterms:created xsi:type="dcterms:W3CDTF">2026-09-29T17:01:04Z</dcterms:created>
  <dcterms:modified xsi:type="dcterms:W3CDTF">2026-09-29T17:01:04Z</dcterms:modified>
</cp:coreProperties>
</file>