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L'ipertrofia muscolare è l'aumento di volume delle fibre che già possiedi, non la comparsa di fibre nuove. Succede quando un allenamento con resistenza applica ai muscoli una tensione più alta di quella a cui sono abituati, e il tessuto reagisce costruendo più proteine contrattili di quante ne demolisce. Oggi vediamo che cosa cresce davvero, come funziona il meccanismo, che cosa ha misurato la ricerca e perché la risposta cambia da persona a persona. Qui si spiega un fenomeno, non si dà un programma di allenamento.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L'allenamento fornisce il segnale, ma la costruzione avviene dopo, nelle ore e nei giorni successivi, quando la sintesi di proteine muscolari supera la demolizione. Senza recupero e apporto proteico adeguato il bilancio non diventa positivo. Un singolo episodio cambia poco, è la somma di centinaia di episodi, uno dopo l'altro, a produrre una fibra visibilmente più spessa.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fattore che avvia tutto è la tensione meccanica, una forza che le fibre devono contrastare e che supera l'abitudine. La letteratura sui meccanismi dell'ipertrofia indica la tensione meccanica come fattore centrale, affiancata da danno muscolare e stress metabolico, che possono contribuire alla crescita indotta dall'esercizio. Dopo un allenamento con resistenza, e in presenza di aminoacidi sufficienti, la sintesi proteica muscolare sale sopra la demolizione per un certo numero di ore. È la somma di centinaia di episodi a produrre una fibra visibilmente più spessa, cioè l'aumento della sezione trasversa delle fibre esistenti.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 2026 l'American College of Sports Medicine ha aggiornato la propria posizione sull'allenamento con resistenza sintetizzando 137 revisioni sistematiche per oltre 30.000 partecipanti. Per l'ipertrofia la sintesi indica due elementi, volumi settimanali più alti, almeno 10 serie per gruppo muscolare, e il sovraccarico eccentrico, cioè la fase in cui il muscolo si allunga mentre resiste al carico, quando si riporta giù il peso invece di sollevarlo. I carichi pesanti, almeno l'80% del massimale, sono invece la raccomandazione specifica per la forza massimale. Sono valori osservati su gruppi di persone, non indicazioni per il singolo.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meta-regressione pubblicata su Sports Medicine ha analizzato 67 studi su 2.058 partecipanti. Massa e forza aumentano man mano che il volume settimanale sale, ma entrambi i modelli migliori descrivono rendimenti decrescenti, cioè la decima serie settimanale aggiunge meno della quinta e la ventesima meno della decima; il calo di rendimento è molto più marcato per la forza che per l'ipertrofia. Lo stesso lavoro trova che la frequenza, cioè quante volte a settimana si allena un muscolo, incide chiaramente sulla forza, mentre sull'ipertrofia l'effetto è compatibile con valori trascurabili.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 2017 una meta-analisi su 21 studi ha messo a confronto carichi bassi, fino al 60% del massimale, e carichi alti, con le serie portate a esaurimento in entrambi i casi. Le variazioni di massa muscolare sono risultate simili; i guadagni di forza massimale, invece, significativamente a favore dei carichi alti, mentre sulla forza isometrica non sono emerse differenze. Il margine di scelta sul carico è quindi ampio per chi guarda alla massa e molto più stretto per chi guarda al massimale.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Una revisione sistematica su 15 studi ha misurato un vantaggio statisticamente significativo ma di entità trascurabile per le serie portate a esaurimento, effect size 0,19, che scompare quando si isolano gli studi sul cedimento muscolare vero e proprio, 0,12 e non significativo; gli autori concludono che non ci sono prove che allenarsi fino al cedimento sia superiore. La meta-analisi di riferimento sulle proteine, 49 studi e 1.863 partecipanti, conferma che l'integrazione proteica aumenta forza e massa magra in chi si allena, ma oltre un apporto totale di circa 1,62 g per kg di peso corporeo al giorno non produce ulteriori guadagni di massa magra; l'effetto è più marcato in chi è già allenato e ridotto nelle persone più anziane.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 articolo divulgativo può spiegare il meccanismo e riportare cosa è stato misurato su gruppi di persone, ma non può stabilire quante serie servano a te. Quella resta una valutazione individuale, da affidare a chi ha le competenze e può osservarti mentre ti alleni. Per un programma adatto al tuo caso, e sempre in presenza di patologie, infortuni, gravidanza o terapie in corso, rivolgiti a un medico e a un professionista qualificato delle scienze motorie.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SCIENZA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L'ipertrofia muscolare</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Perché una fibra diventa più spessa, e cosa ha misurato la ricerca</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DA QUI SI PARTE</a:t>
            </a:r>
            <a:endParaRPr lang="en-US" sz="1300" dirty="0"/>
          </a:p>
        </p:txBody>
      </p:sp>
      <p:sp>
        <p:nvSpPr>
          <p:cNvPr id="3" name="Shape 1"/>
          <p:cNvSpPr/>
          <p:nvPr/>
        </p:nvSpPr>
        <p:spPr>
          <a:xfrm>
            <a:off x="3995318" y="2106016"/>
            <a:ext cx="2961640"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Il muscolo si costruisce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mentre sollevi il peso?</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Che cosa cresce davvero</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meccanismo, passo per passo</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Cosa ha misurato la ricerca</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Perché la risposta è tua</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DALLO SFORZO ALLA FIBRA PIÙ SPESSA</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31307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Non fibre nuove</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solo quelle esistenti</a:t>
            </a:r>
            <a:endParaRPr lang="en-US" sz="1600" dirty="0"/>
          </a:p>
        </p:txBody>
      </p:sp>
      <p:sp>
        <p:nvSpPr>
          <p:cNvPr id="5" name="Text 3"/>
          <p:cNvSpPr/>
          <p:nvPr/>
        </p:nvSpPr>
        <p:spPr>
          <a:xfrm>
            <a:off x="493044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Mesi</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centinaia di episodi</a:t>
            </a:r>
            <a:endParaRPr lang="en-US" sz="1600" dirty="0"/>
          </a:p>
        </p:txBody>
      </p:sp>
      <p:sp>
        <p:nvSpPr>
          <p:cNvPr id="6" name="Shape 4"/>
          <p:cNvSpPr/>
          <p:nvPr/>
        </p:nvSpPr>
        <p:spPr>
          <a:xfrm>
            <a:off x="914400"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Tensione meccanica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uno sforzo oltre l'abitudine</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Bilancio positivo</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sintesi sopra demolizione</a:t>
            </a:r>
            <a:endParaRPr lang="en-US" sz="1400" dirty="0"/>
          </a:p>
        </p:txBody>
      </p:sp>
      <p:sp>
        <p:nvSpPr>
          <p:cNvPr id="10" name="Shape 8"/>
          <p:cNvSpPr/>
          <p:nvPr/>
        </p:nvSpPr>
        <p:spPr>
          <a:xfrm>
            <a:off x="7834579"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Fibra più spessa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nei giorni dopo, non durante</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COSA L'ACSM 2026 ASSOCIA A PIÙ IPERTROFIA</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Volume</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il totale settimanale</a:t>
            </a:r>
            <a:pPr indent="0" marL="0">
              <a:lnSpc>
                <a:spcPct val="120000"/>
              </a:lnSpc>
              <a:buNone/>
            </a:pPr>
            <a:r>
              <a:rPr lang="en-US" sz="1500" dirty="0">
                <a:solidFill>
                  <a:schemeClr val="tx2"/>
                </a:solidFill>
                <a:latin typeface="+mn-lt" pitchFamily="34" charset="0"/>
                <a:ea typeface="+mn-lt" pitchFamily="34" charset="-122"/>
                <a:cs typeface="+mn-lt" pitchFamily="34" charset="-120"/>
              </a:rPr>
              <a:t>: almeno 10 serie per gruppo muscolare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137</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revisioni sistematiche</a:t>
            </a:r>
            <a:pPr indent="0" marL="0">
              <a:lnSpc>
                <a:spcPct val="120000"/>
              </a:lnSpc>
              <a:buNone/>
            </a:pPr>
            <a:r>
              <a:rPr lang="en-US" sz="1500" dirty="0">
                <a:solidFill>
                  <a:schemeClr val="tx2"/>
                </a:solidFill>
                <a:latin typeface="+mn-lt" pitchFamily="34" charset="0"/>
                <a:ea typeface="+mn-lt" pitchFamily="34" charset="-122"/>
                <a:cs typeface="+mn-lt" pitchFamily="34" charset="-120"/>
              </a:rPr>
              <a:t>: sintetizzate, su oltre 30.000 partecipanti</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Discesa</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il sovraccarico eccentrico</a:t>
            </a:r>
            <a:pPr indent="0" marL="0">
              <a:lnSpc>
                <a:spcPct val="120000"/>
              </a:lnSpc>
              <a:buNone/>
            </a:pPr>
            <a:r>
              <a:rPr lang="en-US" sz="1500" dirty="0">
                <a:solidFill>
                  <a:schemeClr val="tx2"/>
                </a:solidFill>
                <a:latin typeface="+mn-lt" pitchFamily="34" charset="0"/>
                <a:ea typeface="+mn-lt" pitchFamily="34" charset="-122"/>
                <a:cs typeface="+mn-lt" pitchFamily="34" charset="-120"/>
              </a:rPr>
              <a:t>: quando si riporta giù il peso</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QUANTO LAVORO, E COME DISTRIBUIRLO</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Volume settimanale</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COME SALE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Sale, poi rende meno</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NEI DATI</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67 studi, 2.058 persone</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Frequenza</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SULLA FORZA</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Effetto chiaro</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SULL'IPERTROFIA</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Valori trascurabili</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Conta il totale della settimana più di come lo distribuisci.</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Per la massa il carico può essere leggero o pesante.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Una meta-analisi su 21 studi, con le serie portate a esaurimento, ha misurato </a:t>
            </a:r>
            <a:pPr indent="0" marL="0">
              <a:lnSpc>
                <a:spcPct val="125000"/>
              </a:lnSpc>
              <a:buNone/>
            </a:pPr>
            <a:r>
              <a:rPr lang="en-US" sz="1750" b="1" dirty="0">
                <a:solidFill>
                  <a:schemeClr val="bg1"/>
                </a:solidFill>
                <a:latin typeface="+mn-lt" pitchFamily="34" charset="0"/>
                <a:ea typeface="+mn-lt" pitchFamily="34" charset="-122"/>
                <a:cs typeface="+mn-lt" pitchFamily="34" charset="-120"/>
              </a:rPr>
              <a:t>aumenti di massa simili</a:t>
            </a:r>
            <a:pPr indent="0" marL="0">
              <a:lnSpc>
                <a:spcPct val="125000"/>
              </a:lnSpc>
              <a:buNone/>
            </a:pPr>
            <a:r>
              <a:rPr lang="en-US" sz="1750" dirty="0">
                <a:solidFill>
                  <a:srgbClr val="D8D6CF"/>
                </a:solidFill>
                <a:latin typeface="+mn-lt" pitchFamily="34" charset="0"/>
                <a:ea typeface="+mn-lt" pitchFamily="34" charset="-122"/>
                <a:cs typeface="+mn-lt" pitchFamily="34" charset="-120"/>
              </a:rPr>
              <a:t> con carichi bassi (fino al 60% del massimale) e carichi alti; </a:t>
            </a:r>
            <a:pPr indent="0" marL="0">
              <a:lnSpc>
                <a:spcPct val="125000"/>
              </a:lnSpc>
              <a:buNone/>
            </a:pPr>
            <a:r>
              <a:rPr lang="en-US" sz="1750" b="1" dirty="0">
                <a:solidFill>
                  <a:schemeClr val="bg1"/>
                </a:solidFill>
                <a:latin typeface="+mn-lt" pitchFamily="34" charset="0"/>
                <a:ea typeface="+mn-lt" pitchFamily="34" charset="-122"/>
                <a:cs typeface="+mn-lt" pitchFamily="34" charset="-120"/>
              </a:rPr>
              <a:t>la forza massimale</a:t>
            </a:r>
            <a:pPr indent="0" marL="0">
              <a:lnSpc>
                <a:spcPct val="125000"/>
              </a:lnSpc>
              <a:buNone/>
            </a:pPr>
            <a:r>
              <a:rPr lang="en-US" sz="1750" dirty="0">
                <a:solidFill>
                  <a:srgbClr val="D8D6CF"/>
                </a:solidFill>
                <a:latin typeface="+mn-lt" pitchFamily="34" charset="0"/>
                <a:ea typeface="+mn-lt" pitchFamily="34" charset="-122"/>
                <a:cs typeface="+mn-lt" pitchFamily="34" charset="-120"/>
              </a:rPr>
              <a:t> è cresciuta significativamente di più con i carichi alti.</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IL CEDIMENTO</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200" b="1" dirty="0">
                <a:solidFill>
                  <a:schemeClr val="bg1"/>
                </a:solidFill>
                <a:latin typeface="+mj-lt" pitchFamily="34" charset="0"/>
                <a:ea typeface="+mj-lt" pitchFamily="34" charset="-122"/>
                <a:cs typeface="+mj-lt" pitchFamily="34" charset="-120"/>
              </a:rPr>
              <a:t>Non obbligatorio</a:t>
            </a:r>
            <a:endParaRPr lang="en-US" sz="22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15</a:t>
            </a:r>
            <a:pPr indent="0" marL="0">
              <a:buNone/>
            </a:pPr>
            <a:r>
              <a:rPr lang="en-US" sz="1600" b="1" dirty="0">
                <a:solidFill>
                  <a:schemeClr val="bg1"/>
                </a:solidFill>
                <a:latin typeface="+mj-lt" pitchFamily="34" charset="0"/>
                <a:ea typeface="+mj-lt" pitchFamily="34" charset="-122"/>
                <a:cs typeface="+mj-lt" pitchFamily="34" charset="-120"/>
              </a:rPr>
              <a:t> studi</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Nessuna prova di superiorità</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LE PROTEINE</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Circa</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000" b="1" dirty="0">
                <a:solidFill>
                  <a:schemeClr val="bg1"/>
                </a:solidFill>
                <a:latin typeface="+mj-lt" pitchFamily="34" charset="0"/>
                <a:ea typeface="+mj-lt" pitchFamily="34" charset="-122"/>
                <a:cs typeface="+mj-lt" pitchFamily="34" charset="-120"/>
              </a:rPr>
              <a:t>1,62</a:t>
            </a:r>
            <a:pPr indent="0" marL="0">
              <a:buNone/>
            </a:pPr>
            <a:r>
              <a:rPr lang="en-US" sz="1600" b="1" dirty="0">
                <a:solidFill>
                  <a:schemeClr val="bg1"/>
                </a:solidFill>
                <a:latin typeface="+mj-lt" pitchFamily="34" charset="0"/>
                <a:ea typeface="+mj-lt" pitchFamily="34" charset="-122"/>
                <a:cs typeface="+mj-lt" pitchFamily="34" charset="-120"/>
              </a:rPr>
              <a:t> g/kg al giorno</a:t>
            </a:r>
            <a:endParaRPr lang="en-US" sz="40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Oltre, l'integrazione non aggiunge</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IL RECUPERO</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Il dopo</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Ore</a:t>
            </a:r>
            <a:pPr indent="0" marL="0">
              <a:buNone/>
            </a:pPr>
            <a:r>
              <a:rPr lang="en-US" sz="1600" b="1" dirty="0">
                <a:solidFill>
                  <a:schemeClr val="accent1"/>
                </a:solidFill>
                <a:latin typeface="+mj-lt" pitchFamily="34" charset="0"/>
                <a:ea typeface="+mj-lt" pitchFamily="34" charset="-122"/>
                <a:cs typeface="+mj-lt" pitchFamily="34" charset="-120"/>
              </a:rPr>
              <a:t> e giorni</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La crescita arriva dopo la seduta</a:t>
            </a:r>
            <a:endParaRPr lang="en-US" sz="13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ATTENZIONE</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Qui c'è il meccanismo, non un programma di allenamento.</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In presenza di patologie, infortuni, gravidanza o terapie in corso, rivolgiti 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un medico</a:t>
            </a:r>
            <a:pPr indent="0" marL="0">
              <a:lnSpc>
                <a:spcPct val="125000"/>
              </a:lnSpc>
              <a:buNone/>
            </a:pPr>
            <a:r>
              <a:rPr lang="en-US" sz="1750" dirty="0">
                <a:solidFill>
                  <a:srgbClr val="D8D6CF"/>
                </a:solidFill>
                <a:latin typeface="+mn-lt" pitchFamily="34" charset="0"/>
                <a:ea typeface="+mn-lt" pitchFamily="34" charset="-122"/>
                <a:cs typeface="+mn-lt" pitchFamily="34" charset="-120"/>
              </a:rPr>
              <a:t> e 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un professionista qualificato</a:t>
            </a:r>
            <a:pPr indent="0" marL="0">
              <a:lnSpc>
                <a:spcPct val="125000"/>
              </a:lnSpc>
              <a:buNone/>
            </a:pPr>
            <a:r>
              <a:rPr lang="en-US" sz="1750" dirty="0">
                <a:solidFill>
                  <a:srgbClr val="D8D6CF"/>
                </a:solidFill>
                <a:latin typeface="+mn-lt" pitchFamily="34" charset="0"/>
                <a:ea typeface="+mn-lt" pitchFamily="34" charset="-122"/>
                <a:cs typeface="+mn-lt" pitchFamily="34" charset="-120"/>
              </a:rPr>
              <a:t> delle scienze motorie.</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recaplica.com/it/scienza/ipertrofia-muscolare/</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ACSM · Sports Medicine · British Journal of Sports Medicine</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Ipertrofia muscolare: come cresce il muscolo e cosa dice la ricerca — Recap</dc:title>
  <dc:subject>PptxGenJS Presentation</dc:subject>
  <dc:creator>Recaplica</dc:creator>
  <cp:lastModifiedBy>Recaplica</cp:lastModifiedBy>
  <cp:revision>1</cp:revision>
  <dcterms:created xsi:type="dcterms:W3CDTF">2026-09-29T17:01:11Z</dcterms:created>
  <dcterms:modified xsi:type="dcterms:W3CDTF">2026-09-29T17:01:11Z</dcterms:modified>
</cp:coreProperties>
</file>