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L'inverno è la stagione più fredda dell'anno, compresa tra l'autunno e la primavera. Nasce dall'inclinazione di 23,4° dell'asse terrestre, non dalla distanza dal Sole: il suo riferimento astronomico è il solstizio d'inverno, il giorno con meno ore di luce dell'anno. Vediamo perché esiste, come cambia tra i due emisferi, cosa produce dal punto di vista climatico e cosa succede al corpo umano quando le giornate si accorciano e il freddo si fa serio.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Sembra un controsenso, ma è un fatto verificabile: secondo la NASA, durante l'inverno dell'emisfero Nord la Terra si trova nel punto della sua orbita più vicino al Sole, il perielio, a circa 91,4 milioni di miglia; in estate, invece, è nel punto più lontano, l'afelio, a circa 94,5 milioni di miglia. Il freddo invernale non dipende dalla distanza dal Sole: dipende dall'inclinazione di 23,4° dell'asse terrestre, che fa arrivare i raggi solari meno diretti su quell'emisfero in quel periodo dell'anno.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NASA sono le stagioni a dipendere dall'inclinazione dell'asse terrestre di 23,4 gradi: mentre la Terra orbita intorno al Sole, quell'inclinazione fa sì che parti diverse del pianeta ricevano i raggi solari più o meno direttamente nel corso dell'anno. La distanza dal Sole non c'entra: anzi, l'emisfero Nord attraversa il perielio, il punto dell'orbita più vicino al Sole (circa 91,4 milioni di miglia), proprio durante il proprio inverno, e l'afelio, il punto più lontano (circa 94,5 milioni di miglia), durante la propria estate.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è una domanda con una risposta definitiva, ma una delle ipotesi più accreditate, ricostruita dalla NASA, riguarda le origini del Sistema Solare: quando la Terra era giovane, si pensa che un corpo di grandi dimensioni, chiamato Theia, l'abbia colpita, spostandone l'asse fuori dal suo allineamento originario. Resta un'ipotesi sull'origine dell'inclinazione, non una certezza acquisita, ma è coerente con i 23,4 gradi che il pianeta mantiene.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solstizio d'inverno segna, secondo il National Weather Service, il giorno con meno ore di luce e la notte più lunga dell'anno per l'emisfero interessato. Nell'emisfero boreale quel momento arriva quando il Sole è allo zenit sopra il Tropico del Capricorno: nel 2026 cade il 21 dicembre. Nell'emisfero australe l'inverno arriva quando il Sole è più a nord, sopra il Tropico del Cancro: nel 2026 il solstizio è il 21 giugno, alle 08:25 GMT, lo stesso istante in cui nell'emisfero boreale inizia l'estate.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giorno del solstizio ha il minor numero di ore di luce dell'anno, ma l'istante astronomico dura solo un momento preciso: nel 2026 il solstizio d'inverno boreale cade il 21 dicembre alle 15:50, orario della costa orientale degli Stati Uniti. Un esempio riportato da timeanddate.com: in Alabama, in quel giorno, l'alba è alle 6:42 e il tramonto alle 16:43, per un totale di 10 ore e 1 minuto di luce.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il National Snow and Ice Data Center, la neve è precipitazione che si forma quando il vapore acqueo ghiaccia: sotto gli 0°C, il vapore condensa direttamente in ghiaccio, senza passare per lo stato liquido. Il cristallo cresce assorbendo altro vapore acqueo dall'aria circostante, fino a diventare un fiocco che cade a terra. Il solo freddo non basta: serve anche umidità atmosferica sufficiente. In luoghi caldi e umidi come la Florida l'umidità c'è ma le temperature raramente scendono abbastanza; molti deserti, d'inverno, sono freddi ma hanno troppo poca umidità.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National Snow and Ice Data Center segnala tre proprietà meno note della neve fresca e pulita: è molto riflettente, e rimanda nello spazio una parte consistente della luce solare che la colpisce; attutisce i suoni, perché la coltre fresca assorbe le onde sonore; e appare bianca, ma è in realtà translucida.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è la fotografia del clima invernale «normale», ma una proiezione del World Meteorological Organization per il periodo 2026-2030: temperature medie globali vicine alla superficie previste tra 1,3 e 1,9°C sopra la media del 1850-1900, con una probabilità dell'86% che almeno uno di quegli anni superi il 2024 come anno più caldo mai registrato. Lo stesso rapporto prevede inverni boreali estesi (novembre-marzo) tendenzialmente più piovosi alle alte latitudini del Nord.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Sembra assurdo, ma è quello che mostrano i dati della NASA: durante l'inverno dell'emisfero Nord la Terra si trova al perielio, il punto della sua orbita più vicino al Sole, a circa 91,4 milioni di miglia; durante l'estate boreale, invece, è all'afelio, il punto più lontano, a circa 94,5 milioni di miglia. Il freddo invernale dipende dall'inclinazione di 23,4 gradi dell'asse terrestre, che fa arrivare i raggi del Sole meno diretti su quell'emisfero in quel periodo, non dalla distanza dalla stella.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National Institute of Mental Health descrive il disturbo affettivo stagionale (SAD) come una forma di depressione legata al cambio di stagione. Esistono due pattern: quello più comune inizia in tardo autunno o a inizio inverno e si risolve in primavera o in estate; un pattern meno comune produce invece sintomi in primavera-estate. I sintomi durano tipicamente circa 4-5 mesi l'anno, e vanno da umore basso, energia ridotta e problemi di sonno nei casi più lievi, a ritiro sociale, eccesso di sonno, aumento di peso e desiderio di cibi ricchi di zuccheri nei casi più severi. Gli studi citati dal NIMH osservano nelle persone con SAD livelli ridotti di serotonina, il neurotrasmettitore che regola l'umore, e una componente talvolta familiare del disturbo.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CDC descrive l'ipotermia come una condizione che può comparire quando una persona è esposta a temperature molto fredde per un periodo prolungato: il corpo perde calore più velocemente di quanto riesca a produrne, esaurisce l'energia immagazzinata e la temperatura corporea scende. Una temperatura corporea troppo bassa colpisce il cervello, rendendo difficile pensare con chiarezza o muoversi bene, per questo chi ne è colpito può non accorgersi di quanto sta accadendo. L'ipotermia può manifestarsi anche a temperature non estreme, sopra i 4°C, se la persona è bagnata per pioggia, sudore o immersione in acqua fredda. Il CDC indica come gruppi a rischio elevato gli anziani senza cibo, vestiti o riscaldamento adeguati, i neonati in stanze fredde, le persone che restano a lungo all'aperto e chi consuma alcol o droghe illegali; una temperatura corporea sotto i 35°C richiede assistenza medica immediata. Il National Institute on Aging aggiunge che, negli anziani, cambiamenti fisiologici legati all'età e alcune condizioni croniche possono ridurre la capacità di percepire il calo della temperatura corporea e la risposta naturale del corpo al freddo.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B. L'inclinazione di 23,4 gradi dell'asse terrestre fa sì che, in certi periodi dell'anno, un emisfero riceva i raggi del Sole meno direttamente dell'altro; la distanza dal Sole non c'entra, anzi durante l'inverno boreale la Terra è nel punto dell'orbita più vicino alla stella. Se c'è tempo, seconda domanda dal quiz del Recap: cosa serve, oltre al freddo, perché si formi la neve? (Umidità atmosferica sufficiente.)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Inverno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stagione che nasce da un'inclinazione, non da una distanza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CHE SPIAZZA</a:t>
            </a:r>
            <a:endParaRPr lang="en-US" sz="1300" dirty="0"/>
          </a:p>
        </p:txBody>
      </p:sp>
      <p:sp>
        <p:nvSpPr>
          <p:cNvPr id="3" name="Shape 1"/>
          <p:cNvSpPr/>
          <p:nvPr/>
        </p:nvSpPr>
        <p:spPr>
          <a:xfrm>
            <a:off x="503936" y="2106016"/>
            <a:ext cx="445363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Più vicini al Sole, eppure più</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freddo, perché?</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PROCEDIAMO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pianeta inclinato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giorno più corto dell'anno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Freddo, pioggia, neve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succede al corpo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pianeta inclinato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23,4°, non i chilometri dal Sole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VERO MOTIVO DEL FREDDO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inclinazione dell'asse terrestre</a:t>
            </a:r>
            <a:pPr indent="0" marL="0">
              <a:lnSpc>
                <a:spcPct val="120000"/>
              </a:lnSpc>
              <a:buNone/>
            </a:pPr>
            <a:r>
              <a:rPr lang="en-US" sz="1500" dirty="0">
                <a:solidFill>
                  <a:schemeClr val="tx2"/>
                </a:solidFill>
                <a:latin typeface="+mn-lt" pitchFamily="34" charset="0"/>
                <a:ea typeface="+mn-lt" pitchFamily="34" charset="-122"/>
                <a:cs typeface="+mn-lt" pitchFamily="34" charset="-120"/>
              </a:rPr>
              <a:t>: fa arrivare i raggi del Sole meno diretti su un emisfero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91,4M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miglia, il perielio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punto dell'orbita più vicino al Sole, in pieno inverno boreale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94,5M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miglia, l'afelio</a:t>
            </a:r>
            <a:pPr indent="0" marL="0">
              <a:lnSpc>
                <a:spcPct val="120000"/>
              </a:lnSpc>
              <a:buNone/>
            </a:pPr>
            <a:r>
              <a:rPr lang="en-US" sz="1500" dirty="0">
                <a:solidFill>
                  <a:schemeClr val="tx2"/>
                </a:solidFill>
                <a:latin typeface="+mn-lt" pitchFamily="34" charset="0"/>
                <a:ea typeface="+mn-lt" pitchFamily="34" charset="-122"/>
                <a:cs typeface="+mn-lt" pitchFamily="34" charset="-120"/>
              </a:rPr>
              <a:t>: il punto più lontano, in piena estate boreale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UN'IPOTESI SULL'ORIGINE</a:t>
            </a:r>
            <a:endParaRPr lang="en-US" sz="1300" dirty="0"/>
          </a:p>
        </p:txBody>
      </p:sp>
      <p:sp>
        <p:nvSpPr>
          <p:cNvPr id="3" name="Shape 1"/>
          <p:cNvSpPr/>
          <p:nvPr/>
        </p:nvSpPr>
        <p:spPr>
          <a:xfrm>
            <a:off x="503936" y="2106016"/>
            <a:ext cx="388254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Da dove viene l'inclinazione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dell'asse terrestre?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Il giorno più corto dell'anno</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solstizio, spiegato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STESSO ISTANTE, STAGIONI OPPOSTE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Emisfero boreale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SOLSTIZIO D'INVERNO 2026</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21 dicembre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SOLE È ALLO ZENIT SU</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Tropico del Capricorno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Emisfero australe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SOLSTIZIO D'INVERNO 2026</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21 giugno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SOLE È ALLO ZENIT SU</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Tropico del Cancro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Quando in uno è inverno, nell'altro è estate.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GIORNO, DUE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21 dic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solstizio d'inverno boreale, 2026</a:t>
            </a:r>
            <a:pPr indent="0" marL="0">
              <a:lnSpc>
                <a:spcPct val="120000"/>
              </a:lnSpc>
              <a:buNone/>
            </a:pPr>
            <a:r>
              <a:rPr lang="en-US" sz="1500" dirty="0">
                <a:solidFill>
                  <a:schemeClr val="tx2"/>
                </a:solidFill>
                <a:latin typeface="+mn-lt" pitchFamily="34" charset="0"/>
                <a:ea typeface="+mn-lt" pitchFamily="34" charset="-122"/>
                <a:cs typeface="+mn-lt" pitchFamily="34" charset="-120"/>
              </a:rPr>
              <a:t>: ore 15:50, orario della costa orientale USA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10h 01m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ore di luce</a:t>
            </a:r>
            <a:pPr indent="0" marL="0">
              <a:lnSpc>
                <a:spcPct val="120000"/>
              </a:lnSpc>
              <a:buNone/>
            </a:pPr>
            <a:r>
              <a:rPr lang="en-US" sz="1500" dirty="0">
                <a:solidFill>
                  <a:schemeClr val="tx2"/>
                </a:solidFill>
                <a:latin typeface="+mn-lt" pitchFamily="34" charset="0"/>
                <a:ea typeface="+mn-lt" pitchFamily="34" charset="-122"/>
                <a:cs typeface="+mn-lt" pitchFamily="34" charset="-120"/>
              </a:rPr>
              <a:t>: esempio del giorno del solstizio in Alabama, USA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21 giu</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solstizio d'inverno australe, 2026</a:t>
            </a:r>
            <a:pPr indent="0" marL="0">
              <a:lnSpc>
                <a:spcPct val="120000"/>
              </a:lnSpc>
              <a:buNone/>
            </a:pPr>
            <a:r>
              <a:rPr lang="en-US" sz="1500" dirty="0">
                <a:solidFill>
                  <a:schemeClr val="tx2"/>
                </a:solidFill>
                <a:latin typeface="+mn-lt" pitchFamily="34" charset="0"/>
                <a:ea typeface="+mn-lt" pitchFamily="34" charset="-122"/>
                <a:cs typeface="+mn-lt" pitchFamily="34" charset="-120"/>
              </a:rPr>
              <a:t>: ore 08:25 GMT, stesso istante dell'estate boreale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Freddo, pioggia, neve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serve per fare un fiocco di neve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NASCE UN FIOCCO DI NEVE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Serve umidità</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freddo da solo non basta</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Vapore acqueo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nell'aria fredda</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Ghiaccia direttamente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sotto gli 0°C, senza passare dal liquido</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Cristallo di neve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cresce e cade a terra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SOTTO LA LUCE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Riflette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Alta</a:t>
            </a:r>
            <a:pPr indent="0" marL="0">
              <a:buNone/>
            </a:pPr>
            <a:r>
              <a:rPr lang="en-US" sz="1600" b="1" dirty="0">
                <a:solidFill>
                  <a:schemeClr val="bg1"/>
                </a:solidFill>
                <a:latin typeface="+mj-lt" pitchFamily="34" charset="0"/>
                <a:ea typeface="+mj-lt" pitchFamily="34" charset="-122"/>
                <a:cs typeface="+mj-lt" pitchFamily="34" charset="-120"/>
              </a:rPr>
              <a:t> riflettività</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rimanda nello spazio la luce del Sole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AL TATTO</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Assorbe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350" b="1" dirty="0">
                <a:solidFill>
                  <a:schemeClr val="bg1"/>
                </a:solidFill>
                <a:latin typeface="+mj-lt" pitchFamily="34" charset="0"/>
                <a:ea typeface="+mj-lt" pitchFamily="34" charset="-122"/>
                <a:cs typeface="+mj-lt" pitchFamily="34" charset="-120"/>
              </a:rPr>
              <a:t>Meno</a:t>
            </a:r>
            <a:pPr indent="0" marL="0">
              <a:buNone/>
            </a:pPr>
            <a:r>
              <a:rPr lang="en-US" sz="1600" b="1" dirty="0">
                <a:solidFill>
                  <a:schemeClr val="bg1"/>
                </a:solidFill>
                <a:latin typeface="+mj-lt" pitchFamily="34" charset="0"/>
                <a:ea typeface="+mj-lt" pitchFamily="34" charset="-122"/>
                <a:cs typeface="+mj-lt" pitchFamily="34" charset="-120"/>
              </a:rPr>
              <a:t> rumore</a:t>
            </a:r>
            <a:endParaRPr lang="en-US" sz="43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 neve fresca attutisce i suoni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 VEDERLA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Colore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550" b="1" dirty="0">
                <a:solidFill>
                  <a:schemeClr val="accent1"/>
                </a:solidFill>
                <a:latin typeface="+mj-lt" pitchFamily="34" charset="0"/>
                <a:ea typeface="+mj-lt" pitchFamily="34" charset="-122"/>
                <a:cs typeface="+mj-lt" pitchFamily="34" charset="-120"/>
              </a:rPr>
              <a:t>Quasi</a:t>
            </a:r>
            <a:pPr indent="0" marL="0">
              <a:buNone/>
            </a:pPr>
            <a:r>
              <a:rPr lang="en-US" sz="1600" b="1" dirty="0">
                <a:solidFill>
                  <a:schemeClr val="accent1"/>
                </a:solidFill>
                <a:latin typeface="+mj-lt" pitchFamily="34" charset="0"/>
                <a:ea typeface="+mj-lt" pitchFamily="34" charset="-122"/>
                <a:cs typeface="+mj-lt" pitchFamily="34" charset="-120"/>
              </a:rPr>
              <a:t> bianca</a:t>
            </a:r>
            <a:endParaRPr lang="en-US" sz="4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il fiocco è translucido, non opaco</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UNO SGUARDO ALLE PROIEZIONI 2026-2030</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1,3-1,9°C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aumento medio globale previsto</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secondo il WMO, sopra la media del periodo 1850-1900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probabilità stimata dal WMO</a:t>
            </a:r>
            <a:pPr indent="0" marL="0">
              <a:lnSpc>
                <a:spcPct val="120000"/>
              </a:lnSpc>
              <a:buNone/>
            </a:pPr>
            <a:r>
              <a:rPr lang="en-US" sz="1500" dirty="0">
                <a:solidFill>
                  <a:schemeClr val="tx2"/>
                </a:solidFill>
                <a:latin typeface="+mn-lt" pitchFamily="34" charset="0"/>
                <a:ea typeface="+mn-lt" pitchFamily="34" charset="-122"/>
                <a:cs typeface="+mn-lt" pitchFamily="34" charset="-120"/>
              </a:rPr>
              <a:t>: che un anno tra il 2026 e il 2030 superi il 2024 come anno più caldo mai registrato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Piovosi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gli inverni boreali attesi</a:t>
            </a:r>
            <a:pPr indent="0" marL="0">
              <a:lnSpc>
                <a:spcPct val="120000"/>
              </a:lnSpc>
              <a:buNone/>
            </a:pPr>
            <a:r>
              <a:rPr lang="en-US" sz="1500" dirty="0">
                <a:solidFill>
                  <a:schemeClr val="tx2"/>
                </a:solidFill>
                <a:latin typeface="+mn-lt" pitchFamily="34" charset="0"/>
                <a:ea typeface="+mn-lt" pitchFamily="34" charset="-122"/>
                <a:cs typeface="+mn-lt" pitchFamily="34" charset="-120"/>
              </a:rPr>
              <a:t>: alle alte latitudini, secondo le stesse proiezioni WMO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inverno la Terra è più vicina al Sole, non più lontana.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perielio</a:t>
            </a:r>
            <a:pPr indent="0" marL="0">
              <a:lnSpc>
                <a:spcPct val="125000"/>
              </a:lnSpc>
              <a:buNone/>
            </a:pPr>
            <a:r>
              <a:rPr lang="en-US" sz="1750" dirty="0">
                <a:solidFill>
                  <a:srgbClr val="D8D6CF"/>
                </a:solidFill>
                <a:latin typeface="+mn-lt" pitchFamily="34" charset="0"/>
                <a:ea typeface="+mn-lt" pitchFamily="34" charset="-122"/>
                <a:cs typeface="+mn-lt" pitchFamily="34" charset="-120"/>
              </a:rPr>
              <a:t>, il punto dell'orbita più vicino al Sole, cade proprio durante l'inverno dell'emisfero Nord, il freddo dipende dall'</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inclinazione dell'asse</a:t>
            </a:r>
            <a:pPr indent="0" marL="0">
              <a:lnSpc>
                <a:spcPct val="125000"/>
              </a:lnSpc>
              <a:buNone/>
            </a:pPr>
            <a:r>
              <a:rPr lang="en-US" sz="1750" dirty="0">
                <a:solidFill>
                  <a:srgbClr val="D8D6CF"/>
                </a:solidFill>
                <a:latin typeface="+mn-lt" pitchFamily="34" charset="0"/>
                <a:ea typeface="+mn-lt" pitchFamily="34" charset="-122"/>
                <a:cs typeface="+mn-lt" pitchFamily="34" charset="-120"/>
              </a:rPr>
              <a:t>, non dalla distanza dalla stella.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Cosa succede al corpo</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Umore, adattamento, rischio freddo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MENO LUCE, UMORE DIVERSO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mesi 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durata tipica dei sintomi del disturbo affettivo stagionale, secondo il NIMH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Comune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pattern autunno-inverno</a:t>
            </a:r>
            <a:pPr indent="0" marL="0">
              <a:lnSpc>
                <a:spcPct val="120000"/>
              </a:lnSpc>
              <a:buNone/>
            </a:pPr>
            <a:r>
              <a:rPr lang="en-US" sz="1500" dirty="0">
                <a:solidFill>
                  <a:schemeClr val="tx2"/>
                </a:solidFill>
                <a:latin typeface="+mn-lt" pitchFamily="34" charset="0"/>
                <a:ea typeface="+mn-lt" pitchFamily="34" charset="-122"/>
                <a:cs typeface="+mn-lt" pitchFamily="34" charset="-120"/>
              </a:rPr>
              <a:t>: sintomi che si risolvono in primavera o in estate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Bassa</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serotonina osservata</a:t>
            </a:r>
            <a:pPr indent="0" marL="0">
              <a:lnSpc>
                <a:spcPct val="120000"/>
              </a:lnSpc>
              <a:buNone/>
            </a:pPr>
            <a:r>
              <a:rPr lang="en-US" sz="1500" dirty="0">
                <a:solidFill>
                  <a:schemeClr val="tx2"/>
                </a:solidFill>
                <a:latin typeface="+mn-lt" pitchFamily="34" charset="0"/>
                <a:ea typeface="+mn-lt" pitchFamily="34" charset="-122"/>
                <a:cs typeface="+mn-lt" pitchFamily="34" charset="-120"/>
              </a:rPr>
              <a:t>: negli studi citati dal NIMH nelle persone con SAD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QUANDO IL FREDDO DIVENTA UN RISCHIO MEDICO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soglia indicata dal CDC</a:t>
            </a:r>
            <a:pPr indent="0" marL="0">
              <a:lnSpc>
                <a:spcPct val="120000"/>
              </a:lnSpc>
              <a:buNone/>
            </a:pPr>
            <a:r>
              <a:rPr lang="en-US" sz="1500" dirty="0">
                <a:solidFill>
                  <a:schemeClr val="tx2"/>
                </a:solidFill>
                <a:latin typeface="+mn-lt" pitchFamily="34" charset="0"/>
                <a:ea typeface="+mn-lt" pitchFamily="34" charset="-122"/>
                <a:cs typeface="+mn-lt" pitchFamily="34" charset="-120"/>
              </a:rPr>
              <a:t>: sotto questa temperatura corporea serve assistenza medica immediata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anche sopra questa soglia l'ipotermia può comparire</a:t>
            </a:r>
            <a:pPr indent="0" marL="0">
              <a:lnSpc>
                <a:spcPct val="120000"/>
              </a:lnSpc>
              <a:buNone/>
            </a:pPr>
            <a:r>
              <a:rPr lang="en-US" sz="1500" dirty="0">
                <a:solidFill>
                  <a:schemeClr val="tx2"/>
                </a:solidFill>
                <a:latin typeface="+mn-lt" pitchFamily="34" charset="0"/>
                <a:ea typeface="+mn-lt" pitchFamily="34" charset="-122"/>
                <a:cs typeface="+mn-lt" pitchFamily="34" charset="-120"/>
              </a:rPr>
              <a:t>: se il corpo resta bagnato da pioggia, sudore o acqua fredda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Anziani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 neonati, tra i gruppi più vulnerabili</a:t>
            </a:r>
            <a:pPr indent="0" marL="0">
              <a:lnSpc>
                <a:spcPct val="120000"/>
              </a:lnSpc>
              <a:buNone/>
            </a:pPr>
            <a:r>
              <a:rPr lang="en-US" sz="1500" dirty="0">
                <a:solidFill>
                  <a:schemeClr val="tx2"/>
                </a:solidFill>
                <a:latin typeface="+mn-lt" pitchFamily="34" charset="0"/>
                <a:ea typeface="+mn-lt" pitchFamily="34" charset="-122"/>
                <a:cs typeface="+mn-lt" pitchFamily="34" charset="-120"/>
              </a:rPr>
              <a:t>: insieme a chi resta a lungo all'aperto o consuma alcol o droghe, secondo CDC e NIA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esiste l'inverno, dal punto di vista astronomico?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Perché la Terra è più lontana dal Sole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Perché l'asse terrestre è inclinato di 23,4° e i raggi solari arrivano meno diretti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Perché il Sole emette meno energia in quel periodo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recaplica.com/it/scienza/inverno-stagione-clima-effetti/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NASA · NOAA · NSIDC · WMO · NIMH · CDC · NIA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Inverno: cos'è e come funziona la stagione più fredda dell'anno — Recap</dc:title>
  <dc:subject>PptxGenJS Presentation</dc:subject>
  <dc:creator>Recaplica</dc:creator>
  <cp:lastModifiedBy>Recaplica</cp:lastModifiedBy>
  <cp:revision>1</cp:revision>
  <dcterms:created xsi:type="dcterms:W3CDTF">2026-09-29T17:01:11Z</dcterms:created>
  <dcterms:modified xsi:type="dcterms:W3CDTF">2026-09-29T17:01:11Z</dcterms:modified>
</cp:coreProperties>
</file>