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Un'emozione è una reazione complessa che unisce un vissuto soggettivo, un comportamento osservabile e una risposta fisiologica del corpo, scatenata da un evento che la persona percepisce come rilevante per sé. Oggi vediamo cos'è un'emozione, cosa dicono le teorie storiche, che ruolo ha il cervello e quante emozioni siano davvero.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Succedono almeno tre cose insieme. Dentro di te si accende una sensazione precisa, la paura; il corpo reagisce senza che tu glielo chieda, il cuore accelera e i muscoli si irrigidiscono; e probabilmente ti volti di scatto o ti fermi di colpo. Gli psicologi descrivono proprio così un'emozione, un pattern di reazione che unisce vissuto soggettivo, risposta fisiologica e comportamento osservabile, scatenato da un evento che la persona percepisce come rilevante per sé.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basta uno solo di questi tre ingredienti. Un battito cardiaco accelerato dopo una corsa non è un'emozione, perché manca il significato personale dell'evento. Il tipo preciso di emozione dipende proprio da quel significato: se l'evento sembra una minaccia è probabile che nasca la paura, se implica la disapprovazione di qualcuno più facilmente nascerà vergogna. È anche per questo che lo stesso evento può scatenare emozioni diverse in persone diverse.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psicologi tendono a separare le emozioni, reazioni intense e brevi legate a un evento preciso, dagli stati d'umore, più diffusi, duraturi e senza una causa scatenante netta. Il sentimento, in questo schema, sarebbe la parte cosciente e valutativa di ciò che si prova, quello che resta quando isoli il vissuto interno dall'evento che lo ha scatenato. È una distinzione utile per orientarsi, anche se i confini tra questi tre termini restano oggetto di discussione tra gli studiosi.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1884 lo psicologo statunitense William James propose un'idea che capovolgeva il senso comune, ripresa l'anno successivo e in modo indipendente da Carl Lange: non tremiamo perché abbiamo paura, proveremmo paura perché il corpo trema per primo. Il fisiologo Walter Cannon obiettò che le reazioni viscerali di emozioni molto diverse, come la paura e la rabbia, sono quasi indistinguibili a livello corporeo, e che i soli cambiamenti fisiologici non possono quindi spiegare perché le due emozioni vengano vissute in modo così diverso. Cannon formulò la critica in modo compiuto nel 1929, ma già nel 1927, con Philip Bard, aveva elaborato l'alternativa: risposta fisiologica e vissuto cosciente nascerebbero insieme, come due effetti paralleli e indipendenti dell'attività cerebrale.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teoria di James-Lange è una delle prime teorie scientifiche delle emozioni, e non è stata semplicemente sostituita: è rimasta un punto di riferimento con cui ogni teoria successiva ha dovuto fare i conti. Dagli anni Settanta in poi le teorie delle emozioni di base, con Ekman e altri, le trattano come programmi evoluti con espressioni universali; il costruzionismo sociale insiste invece sul peso del contesto e della cultura. Lo studio di Cowen e Keltner del 2017 arriva alla fine di questa linea.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L'amigdala è una formazione a forma di mandorla incastonata nel lobo temporale, appena sotto l'uncus, fatta di circa 13 nuclei organizzati in cinque gruppi principali. Regola ansia, aggressività, il condizionamento della paura, la memoria emotiva e alcuni aspetti della cognizione sociale. Stimolarla elettricamente evoca risposte di paura e ansia; lesionarla può bloccare alcuni tipi di paura non appresa. Ha un effetto anche sui ricordi: quando un evento ha una forte carica emotiva, l'amigdala contribuisce a segnarlo come più memorabile. È collegata a numerose altre aree del cervello, in particolare alla corteccia prefrontale, e fa parte del sistema limbico, la rete descritta spesso come il centro di emozioni, comportamento e memoria.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1972 Paul Ekman propose sei emozioni di base, rabbia, sorpresa, disgusto, gioia, paura e tristezza, ciascuna associata a un'espressione facciale che secondo la sua ipotesi trascende lingua, regione, cultura ed etnia; ricerche successive hanno rafforzato l'idea di aggiungere una settima emozione universale, il disprezzo. Per mettere alla prova l'ipotesi, nel 1968 Ekman andò in Papua Nuova Guinea a studiare il popolo Fore, allora isolato culturalmente: mostrando fotografie di volti e chiedendo di abbinarle a parole-emozione nella loro lingua trovò un accordo diffuso. Il 5 settembre 2017 Alan Cowen e Dacher Keltner, dell'Università della California a Berkeley, pubblicarono su PNAS uno studio in cui 853 partecipanti valutavano le proprie reazioni a 2.185 brevi video muti: ne emersero 27 categorie, distinte ma collegate da transizioni fluide.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Universale non significa identico in ogni situazione. Nel 1969 Ekman e il collega Friesen coniarono l'espressione display rules, regole di visualizzazione, per descrivere come le espressioni facciali universali vengano comunque gestite in base al contesto sociale. Le fonti di queste regole sarebbero quattro: convenzioni culturali, abitudini personali, requisiti professionali e necessità del momento. Le strategie individuate sono amplificazione, riduzione, mascheramento, neutralizzazione, simulazione e qualificazione: è per questo che la tristezza viene spesso accentuata a un funerale e ridotta al minimo durante un matrimonio.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emozioni preparano il corpo all'azione, la paura mobilita energia per scappare o affrontare il pericolo, e regolano le relazioni con gli altri attraverso l'espressione, perché un volto che mostra rabbia comunica qualcosa anche prima che vengano dette parole. C'è un costo in questo meccanismo: rispetto a un riflesso automatico, come ritirare la mano da una fonte di calore, un'emozione introduce un margine di elaborazione, e la risposta arriva più lentamente ma è molto più varia e adattabile alla situazione specifica. Non sono un rumore di fondo da eliminare, ma un sistema di segnalazione.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Cannon osservò che i cambiamenti viscerali di paura e rabbia sono quasi indistinguibili, e che da soli non possono spiegare perché le due emozioni si sentano diverse; da qui, con Philip Bard, propose una teoria alternativa. Se c'è tempo, seconda domanda dal quiz del Recap: cosa emerge dallo studio di Cowen e Keltner del 2017 rispetto alle teorie classiche? (27 categorie emotive distinte, collegate da gradienti continui invece che da confini netti.)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 Una nota per chiudere: qui si è spiegato come funzionano le emozioni, non come gestirle. Le strategie utili dipendono molto dalla situazione e dalla persona, e per difficoltà persistenti o intense è preferibile rivolgersi a uno psicologo o a un altro professionista della salute mentale, piuttosto che affidarsi a soluzioni generiche.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emozioni umane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Tre cose che succedono insieme, e un secolo di teorie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 COMINCIA DA QUI</a:t>
            </a:r>
            <a:endParaRPr lang="en-US" sz="1300" dirty="0"/>
          </a:p>
        </p:txBody>
      </p:sp>
      <p:sp>
        <p:nvSpPr>
          <p:cNvPr id="3" name="Shape 1"/>
          <p:cNvSpPr/>
          <p:nvPr/>
        </p:nvSpPr>
        <p:spPr>
          <a:xfrm>
            <a:off x="503936" y="3212440"/>
            <a:ext cx="242463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 rumore alle spalle,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notte. Cosa succede in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secondo?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un'emozione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corpo o il vissuto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cervello delle emozioni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Quante sono davvero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Cos'è un'emozione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cose che succedono insieme, in un secondo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DENTRO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Vissuto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di 3</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 sensazione soggettiva che si accende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FUORI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50" b="1" dirty="0">
                <a:solidFill>
                  <a:schemeClr val="bg1"/>
                </a:solidFill>
                <a:latin typeface="+mj-lt" pitchFamily="34" charset="0"/>
                <a:ea typeface="+mj-lt" pitchFamily="34" charset="-122"/>
                <a:cs typeface="+mj-lt" pitchFamily="34" charset="-120"/>
              </a:rPr>
              <a:t>Comportamento</a:t>
            </a:r>
            <a:endParaRPr lang="en-US" sz="22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di 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Quello che gli altri possono osservare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NEL CORPO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Fisiologia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di 3</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cuore che accelera, i muscoli tesi</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PAROLE DA NON CONFONDERE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Emozione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Intensa e breve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Legata a un evento preciso, nasce e passa con quello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Umore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Diffuso e duraturo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Può accompagnarti per ore senza un motivo identificabile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Sentimento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parte cosciente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vissuto interno isolato dall'evento che lo ha scatenato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corpo o il vissuto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secolo di disaccordo tra le teorie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TEORIE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James-Lange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1884-1885</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L'IDEA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Prima reagisce il corpo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Cannon-Bard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1927</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L'IDEA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Corpo e vissuto insieme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Nessuna delle due ha chiuso la discussione.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SECOLO DI TEORIE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1929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critica di Cannon</a:t>
            </a:r>
            <a:endParaRPr lang="en-US" sz="1600" dirty="0"/>
          </a:p>
        </p:txBody>
      </p:sp>
      <p:sp>
        <p:nvSpPr>
          <p:cNvPr id="5" name="Text 3"/>
          <p:cNvSpPr/>
          <p:nvPr/>
        </p:nvSpPr>
        <p:spPr>
          <a:xfrm>
            <a:off x="595274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1972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 sei di Ekman</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1884-1885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James-Lange</a:t>
            </a:r>
            <a:endParaRPr lang="en-US" sz="1400" dirty="0"/>
          </a:p>
        </p:txBody>
      </p:sp>
      <p:sp>
        <p:nvSpPr>
          <p:cNvPr id="8" name="Shape 6"/>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Cannon-Bard</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27 categorie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Il cervello delle emozioni</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struttura a mandorla nel lobo temporale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L'AMIGDALA, AL CENTRO DEL SISTEMA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nuclei</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compongono l'amigdala, che non è un blocco unico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gruppi principali</a:t>
            </a:r>
            <a:pPr indent="0" marL="0">
              <a:lnSpc>
                <a:spcPct val="120000"/>
              </a:lnSpc>
              <a:buNone/>
            </a:pPr>
            <a:r>
              <a:rPr lang="en-US" sz="1500" dirty="0">
                <a:solidFill>
                  <a:schemeClr val="tx2"/>
                </a:solidFill>
                <a:latin typeface="+mn-lt" pitchFamily="34" charset="0"/>
                <a:ea typeface="+mn-lt" pitchFamily="34" charset="-122"/>
                <a:cs typeface="+mn-lt" pitchFamily="34" charset="-120"/>
              </a:rPr>
              <a:t>: l'organizzazione di quei nuclei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Paura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 non solo</a:t>
            </a:r>
            <a:pPr indent="0" marL="0">
              <a:lnSpc>
                <a:spcPct val="120000"/>
              </a:lnSpc>
              <a:buNone/>
            </a:pPr>
            <a:r>
              <a:rPr lang="en-US" sz="1500" dirty="0">
                <a:solidFill>
                  <a:schemeClr val="tx2"/>
                </a:solidFill>
                <a:latin typeface="+mn-lt" pitchFamily="34" charset="0"/>
                <a:ea typeface="+mn-lt" pitchFamily="34" charset="-122"/>
                <a:cs typeface="+mn-lt" pitchFamily="34" charset="-120"/>
              </a:rPr>
              <a:t>: regola anche aggressività, memoria emotiva e cognizione sociale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Quante sono davvero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Sei, sette o ventisette, dipende da come si conta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CONTO NON TORNA MAI UGUALE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emozioni di base, 1972</a:t>
            </a:r>
            <a:pPr indent="0" marL="0">
              <a:lnSpc>
                <a:spcPct val="120000"/>
              </a:lnSpc>
              <a:buNone/>
            </a:pPr>
            <a:r>
              <a:rPr lang="en-US" sz="1500" dirty="0">
                <a:solidFill>
                  <a:schemeClr val="tx2"/>
                </a:solidFill>
                <a:latin typeface="+mn-lt" pitchFamily="34" charset="0"/>
                <a:ea typeface="+mn-lt" pitchFamily="34" charset="-122"/>
                <a:cs typeface="+mn-lt" pitchFamily="34" charset="-120"/>
              </a:rPr>
              <a:t>: rabbia, sorpresa, disgusto, gioia, paura, tristezza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 il disprezzo</a:t>
            </a:r>
            <a:pPr indent="0" marL="0">
              <a:lnSpc>
                <a:spcPct val="120000"/>
              </a:lnSpc>
              <a:buNone/>
            </a:pPr>
            <a:r>
              <a:rPr lang="en-US" sz="1500" dirty="0">
                <a:solidFill>
                  <a:schemeClr val="tx2"/>
                </a:solidFill>
                <a:latin typeface="+mn-lt" pitchFamily="34" charset="0"/>
                <a:ea typeface="+mn-lt" pitchFamily="34" charset="-122"/>
                <a:cs typeface="+mn-lt" pitchFamily="34" charset="-120"/>
              </a:rPr>
              <a:t>: aggiunto da ricerche successive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categorie, 2017</a:t>
            </a:r>
            <a:pPr indent="0" marL="0">
              <a:lnSpc>
                <a:spcPct val="120000"/>
              </a:lnSpc>
              <a:buNone/>
            </a:pPr>
            <a:r>
              <a:rPr lang="en-US" sz="1500" dirty="0">
                <a:solidFill>
                  <a:schemeClr val="tx2"/>
                </a:solidFill>
                <a:latin typeface="+mn-lt" pitchFamily="34" charset="0"/>
                <a:ea typeface="+mn-lt" pitchFamily="34" charset="-122"/>
                <a:cs typeface="+mn-lt" pitchFamily="34" charset="-120"/>
              </a:rPr>
              <a:t>: collegate da gradienti continui, non da confini netti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3212440"/>
            <a:ext cx="328071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la stessa tristezza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cambia tra un funerale e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matrimonio?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Reprimere le emozioni non rende più lucidi.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Fanno parte di un processo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adattivo</a:t>
            </a:r>
            <a:pPr indent="0" marL="0">
              <a:lnSpc>
                <a:spcPct val="125000"/>
              </a:lnSpc>
              <a:buNone/>
            </a:pPr>
            <a:r>
              <a:rPr lang="en-US" sz="1750" dirty="0">
                <a:solidFill>
                  <a:srgbClr val="D8D6CF"/>
                </a:solidFill>
                <a:latin typeface="+mn-lt" pitchFamily="34" charset="0"/>
                <a:ea typeface="+mn-lt" pitchFamily="34" charset="-122"/>
                <a:cs typeface="+mn-lt" pitchFamily="34" charset="-120"/>
              </a:rPr>
              <a:t>, preparano all'azione e regolano le relazioni. La risposta è più lenta di un riflesso, ma più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flessibile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obiezione mosse Walter Cannon a James-Lange?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Che il corpo non reagisce mai prima della mente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Che paura e rabbia reagiscono nel corpo in modo troppo simile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Che le emozioni non hanno alcuna base fisiologica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recaplica.com/it/scienza/emozioni-umane/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Dictionary of Psychology · Stanford Encyclopedia of Philosophy · NIH/NCBI StatPearls · Paul Ekman Group · Treccani · PNAS · Wiley Online Library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Emozioni umane: cosa sono e come funzionano — Recap</dc:title>
  <dc:subject>PptxGenJS Presentation</dc:subject>
  <dc:creator>Recaplica</dc:creator>
  <cp:lastModifiedBy>Recaplica</cp:lastModifiedBy>
  <cp:revision>1</cp:revision>
  <dcterms:created xsi:type="dcterms:W3CDTF">2026-09-29T17:01:10Z</dcterms:created>
  <dcterms:modified xsi:type="dcterms:W3CDTF">2026-09-29T17:01:10Z</dcterms:modified>
</cp:coreProperties>
</file>