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questo Recap, cosa sono i buchi neri, come nascono e come li abbiamo davvero osservati.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Risposta, la sua gravità è così forte che la velocità necessaria per fuggire supera quella della luce.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singolarità nasce dalla relatività generale di Einstein, del 1915, che pone le basi teoriche dell'esistenza dei buchi neri.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Secondo l'ESA, se il nucleo residuo supera circa tre masse solari, continua a comprimersi fino a diventare un buco nero.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Nel 2015 LIGO ha rilevato la fusione di due buchi neri di 29 e 36 masse solari, che ha formato un buco nero di 62 masse solari.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Tre prove dirette in sette anni: le onde gravitazionali del 2015 e le due fotografie dell'ombra di un buco nero, nel 2019 e nel 2022.</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Secondo la NASA, negli eventi di distruzione mareale non c'è nessun risucchio, solo l'attrazione gravitazionale ordinaria della massa del buco nero.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Risposta, no: un buco nero non emette luce propria, quindi le immagini mostrano l'ombra scura contro l'anello di gas che lo circonda. Seconda domanda per la classe, perché la velocità di fuga da un buco nero supera quella della luce?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Recap completo ha anche mappa concettuale, quiz e flashcard.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SCIENZA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Buchi neri</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Cosa sono, come si formano</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GUARDA IN ALTO</a:t>
            </a:r>
            <a:endParaRPr lang="en-US" sz="1300" dirty="0"/>
          </a:p>
        </p:txBody>
      </p:sp>
      <p:sp>
        <p:nvSpPr>
          <p:cNvPr id="3" name="Shape 1"/>
          <p:cNvSpPr/>
          <p:nvPr/>
        </p:nvSpPr>
        <p:spPr>
          <a:xfrm>
            <a:off x="2554173" y="1737208"/>
            <a:ext cx="4720184" cy="348691"/>
          </a:xfrm>
          <a:prstGeom prst="rect">
            <a:avLst/>
          </a:prstGeom>
          <a:solidFill>
            <a:srgbClr val="FFD435"/>
          </a:solidFill>
          <a:ln/>
        </p:spPr>
      </p:sp>
      <p:sp>
        <p:nvSpPr>
          <p:cNvPr id="4" name="Text 2"/>
          <p:cNvSpPr/>
          <p:nvPr/>
        </p:nvSpPr>
        <p:spPr>
          <a:xfrm>
            <a:off x="548640" y="1453896"/>
            <a:ext cx="7955280" cy="2267712"/>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Perché nemmeno la luce</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riesce a scappare da un</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buco nero?</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IN QUATTRO TAPPE</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Cos'è un buco nero</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Come si forma</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Come lo osserviamo</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Falsi miti</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IL CONFINE</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Orizzonte</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Limite</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Da lì in poi nulla torna indietro</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LA CAUSA</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300" b="1" dirty="0">
                <a:solidFill>
                  <a:schemeClr val="bg1"/>
                </a:solidFill>
                <a:latin typeface="+mj-lt" pitchFamily="34" charset="0"/>
                <a:ea typeface="+mj-lt" pitchFamily="34" charset="-122"/>
                <a:cs typeface="+mj-lt" pitchFamily="34" charset="-120"/>
              </a:rPr>
              <a:t>Gravità estrema</a:t>
            </a:r>
            <a:endParaRPr lang="en-US" sz="23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3150" b="1" dirty="0">
                <a:solidFill>
                  <a:schemeClr val="bg1"/>
                </a:solidFill>
                <a:latin typeface="+mj-lt" pitchFamily="34" charset="0"/>
                <a:ea typeface="+mj-lt" pitchFamily="34" charset="-122"/>
                <a:cs typeface="+mj-lt" pitchFamily="34" charset="-120"/>
              </a:rPr>
              <a:t>Impossibile</a:t>
            </a:r>
            <a:endParaRPr lang="en-US" sz="315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La fuga richiede più velocità della luce</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IL CENTRO</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Singolarità</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600" b="1" dirty="0">
                <a:solidFill>
                  <a:schemeClr val="accent1"/>
                </a:solidFill>
                <a:latin typeface="+mj-lt" pitchFamily="34" charset="0"/>
                <a:ea typeface="+mj-lt" pitchFamily="34" charset="-122"/>
                <a:cs typeface="+mj-lt" pitchFamily="34" charset="-120"/>
              </a:rPr>
              <a:t>Infinita</a:t>
            </a:r>
            <a:endParaRPr lang="en-US" sz="46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Le equazioni non bastano più a descriverla</a:t>
            </a:r>
            <a:endParaRPr lang="en-US" sz="135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DAL COLLASSO AL BUCO NERO</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Shape 2"/>
          <p:cNvSpPr/>
          <p:nvPr/>
        </p:nvSpPr>
        <p:spPr>
          <a:xfrm>
            <a:off x="521208" y="2807208"/>
            <a:ext cx="237744" cy="237744"/>
          </a:xfrm>
          <a:prstGeom prst="ellipse">
            <a:avLst/>
          </a:prstGeom>
          <a:solidFill>
            <a:schemeClr val="accent1"/>
          </a:solidFill>
          <a:ln w="12700">
            <a:solidFill>
              <a:schemeClr val="accent1"/>
            </a:solidFill>
            <a:prstDash val="solid"/>
          </a:ln>
        </p:spPr>
      </p:sp>
      <p:sp>
        <p:nvSpPr>
          <p:cNvPr id="5" name="Text 3"/>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Stella massiccia</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Esaurisce il carburante</a:t>
            </a:r>
            <a:endParaRPr lang="en-US" sz="1400" dirty="0"/>
          </a:p>
        </p:txBody>
      </p:sp>
      <p:sp>
        <p:nvSpPr>
          <p:cNvPr id="6" name="Shape 4"/>
          <p:cNvSpPr/>
          <p:nvPr/>
        </p:nvSpPr>
        <p:spPr>
          <a:xfrm>
            <a:off x="4846320"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3867912"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Supernova</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Il nucleo collassa su di sé</a:t>
            </a:r>
            <a:endParaRPr lang="en-US" sz="1400" dirty="0"/>
          </a:p>
        </p:txBody>
      </p:sp>
      <p:sp>
        <p:nvSpPr>
          <p:cNvPr id="8" name="Shape 6"/>
          <p:cNvSpPr/>
          <p:nvPr/>
        </p:nvSpPr>
        <p:spPr>
          <a:xfrm>
            <a:off x="8385048" y="2807208"/>
            <a:ext cx="237744" cy="237744"/>
          </a:xfrm>
          <a:prstGeom prst="ellipse">
            <a:avLst/>
          </a:prstGeom>
          <a:solidFill>
            <a:schemeClr val="accent2"/>
          </a:solidFill>
          <a:ln w="25400">
            <a:solidFill>
              <a:schemeClr val="accent1"/>
            </a:solidFill>
            <a:prstDash val="solid"/>
          </a:ln>
        </p:spPr>
      </p:sp>
      <p:sp>
        <p:nvSpPr>
          <p:cNvPr id="9" name="Text 7"/>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Buco nero</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Il residuo supera tre masse solari</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LE MASSE RILEVATE</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62</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masse solari</a:t>
            </a:r>
            <a:pPr indent="0" marL="0">
              <a:lnSpc>
                <a:spcPct val="120000"/>
              </a:lnSpc>
              <a:buNone/>
            </a:pPr>
            <a:r>
              <a:rPr lang="en-US" sz="1500" dirty="0">
                <a:solidFill>
                  <a:schemeClr val="tx2"/>
                </a:solidFill>
                <a:latin typeface="+mn-lt" pitchFamily="34" charset="0"/>
                <a:ea typeface="+mn-lt" pitchFamily="34" charset="-122"/>
                <a:cs typeface="+mn-lt" pitchFamily="34" charset="-120"/>
              </a:rPr>
              <a:t>: il buco nero nato dalla fusione osservata da LIGO nel 2015</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4 milioni</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masse solari</a:t>
            </a:r>
            <a:pPr indent="0" marL="0">
              <a:lnSpc>
                <a:spcPct val="120000"/>
              </a:lnSpc>
              <a:buNone/>
            </a:pPr>
            <a:r>
              <a:rPr lang="en-US" sz="1500" dirty="0">
                <a:solidFill>
                  <a:schemeClr val="tx2"/>
                </a:solidFill>
                <a:latin typeface="+mn-lt" pitchFamily="34" charset="0"/>
                <a:ea typeface="+mn-lt" pitchFamily="34" charset="-122"/>
                <a:cs typeface="+mn-lt" pitchFamily="34" charset="-120"/>
              </a:rPr>
              <a:t>: Sagittarius A*, fotografato nel 2022</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6,5</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miliardi di masse solari</a:t>
            </a:r>
            <a:pPr indent="0" marL="0">
              <a:lnSpc>
                <a:spcPct val="120000"/>
              </a:lnSpc>
              <a:buNone/>
            </a:pPr>
            <a:r>
              <a:rPr lang="en-US" sz="1500" dirty="0">
                <a:solidFill>
                  <a:schemeClr val="tx2"/>
                </a:solidFill>
                <a:latin typeface="+mn-lt" pitchFamily="34" charset="0"/>
                <a:ea typeface="+mn-lt" pitchFamily="34" charset="-122"/>
                <a:cs typeface="+mn-lt" pitchFamily="34" charset="-120"/>
              </a:rPr>
              <a:t>: il buco nero al centro di M87, fotografato nel 2019</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LE PROVE ARRIVATE UNA ALLA VOLTA</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Shape 2"/>
          <p:cNvSpPr/>
          <p:nvPr/>
        </p:nvSpPr>
        <p:spPr>
          <a:xfrm>
            <a:off x="521208" y="2807208"/>
            <a:ext cx="237744" cy="237744"/>
          </a:xfrm>
          <a:prstGeom prst="ellipse">
            <a:avLst/>
          </a:prstGeom>
          <a:solidFill>
            <a:schemeClr val="accent1"/>
          </a:solidFill>
          <a:ln w="12700">
            <a:solidFill>
              <a:schemeClr val="accent1"/>
            </a:solidFill>
            <a:prstDash val="solid"/>
          </a:ln>
        </p:spPr>
      </p:sp>
      <p:sp>
        <p:nvSpPr>
          <p:cNvPr id="5" name="Text 3"/>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2015</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Onde gravitazionali, LIGO</a:t>
            </a:r>
            <a:endParaRPr lang="en-US" sz="1400" dirty="0"/>
          </a:p>
        </p:txBody>
      </p:sp>
      <p:sp>
        <p:nvSpPr>
          <p:cNvPr id="6" name="Shape 4"/>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2019</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Prima foto, M87</a:t>
            </a:r>
            <a:endParaRPr lang="en-US" sz="1400" dirty="0"/>
          </a:p>
        </p:txBody>
      </p:sp>
      <p:sp>
        <p:nvSpPr>
          <p:cNvPr id="8" name="Shape 6"/>
          <p:cNvSpPr/>
          <p:nvPr/>
        </p:nvSpPr>
        <p:spPr>
          <a:xfrm>
            <a:off x="8385048" y="2807208"/>
            <a:ext cx="237744" cy="237744"/>
          </a:xfrm>
          <a:prstGeom prst="ellipse">
            <a:avLst/>
          </a:prstGeom>
          <a:solidFill>
            <a:schemeClr val="accent2"/>
          </a:solidFill>
          <a:ln w="25400">
            <a:solidFill>
              <a:schemeClr val="accent1"/>
            </a:solidFill>
            <a:prstDash val="solid"/>
          </a:ln>
        </p:spPr>
      </p:sp>
      <p:sp>
        <p:nvSpPr>
          <p:cNvPr id="9" name="Text 7"/>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2022</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Foto di Sagittarius A*</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FALSO MITO</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Un buco nero non risucchia più di una stella della stessa massa.</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La sua gravità funziona come quella di qualunque altra massa alla stessa distanza, il pericolo riguarda solo </a:t>
            </a:r>
            <a:pPr indent="0" marL="0">
              <a:lnSpc>
                <a:spcPct val="125000"/>
              </a:lnSpc>
              <a:buNone/>
            </a:pPr>
            <a:r>
              <a:rPr lang="en-US" sz="1750" b="1" dirty="0">
                <a:solidFill>
                  <a:schemeClr val="bg1"/>
                </a:solidFill>
                <a:latin typeface="+mn-lt" pitchFamily="34" charset="0"/>
                <a:ea typeface="+mn-lt" pitchFamily="34" charset="-122"/>
                <a:cs typeface="+mn-lt" pitchFamily="34" charset="-120"/>
              </a:rPr>
              <a:t>chi si avvicina troppo</a:t>
            </a:r>
            <a:pPr indent="0" marL="0">
              <a:lnSpc>
                <a:spcPct val="125000"/>
              </a:lnSpc>
              <a:buNone/>
            </a:pPr>
            <a:r>
              <a:rPr lang="en-US" sz="1750" dirty="0">
                <a:solidFill>
                  <a:srgbClr val="D8D6CF"/>
                </a:solidFill>
                <a:latin typeface="+mn-lt" pitchFamily="34" charset="0"/>
                <a:ea typeface="+mn-lt" pitchFamily="34" charset="-122"/>
                <a:cs typeface="+mn-lt" pitchFamily="34" charset="-120"/>
              </a:rPr>
              <a:t>.</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ALLA CLASSE</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Le foto del 2019 e del 2022 mostrano il buco nero in sé?</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Sì, la sua superficie solida</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No, mostrano solo la sua ombra contro il gas luminoso</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No, sono disegni artistici senza dati osservativi</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IL RECAP CONTINUA SUL SITO</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Chiaro in 30 secondi.</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Tuo in 10 minuti.</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Leggi il Recap completo </a:t>
            </a:r>
            <a:pPr indent="0" marL="0">
              <a:buNone/>
            </a:pPr>
            <a:r>
              <a:rPr lang="en-US" sz="1700" b="1" dirty="0">
                <a:solidFill>
                  <a:schemeClr val="bg1"/>
                </a:solidFill>
                <a:latin typeface="+mn-lt" pitchFamily="34" charset="0"/>
                <a:ea typeface="+mn-lt" pitchFamily="34" charset="-122"/>
                <a:cs typeface="+mn-lt" pitchFamily="34" charset="-120"/>
              </a:rPr>
              <a:t>recaplica.com/it/scienza/buchi-neri/</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Fonti: </a:t>
            </a:r>
            <a:pPr indent="0" marL="0">
              <a:lnSpc>
                <a:spcPct val="125000"/>
              </a:lnSpc>
              <a:buNone/>
            </a:pPr>
            <a:r>
              <a:rPr lang="en-US" sz="1250" dirty="0">
                <a:solidFill>
                  <a:schemeClr val="tx2"/>
                </a:solidFill>
                <a:latin typeface="+mn-lt" pitchFamily="34" charset="0"/>
                <a:ea typeface="+mn-lt" pitchFamily="34" charset="-122"/>
                <a:cs typeface="+mn-lt" pitchFamily="34" charset="-120"/>
              </a:rPr>
              <a:t>NASA · ESA · LIGO Caltech · Event Horizon Telescope · ESO</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Buchi neri, cosa sono e come si formano — Recap</dc:title>
  <dc:subject>PptxGenJS Presentation</dc:subject>
  <dc:creator>Recaplica</dc:creator>
  <cp:lastModifiedBy>Recaplica</cp:lastModifiedBy>
  <cp:revision>1</cp:revision>
  <dcterms:created xsi:type="dcterms:W3CDTF">2026-09-29T17:01:08Z</dcterms:created>
  <dcterms:modified xsi:type="dcterms:W3CDTF">2026-09-29T17:01:08Z</dcterms:modified>
</cp:coreProperties>
</file>