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L'arginina è un amminoacido che il corpo produce in parte da solo e assume anche con la dieta, soprattutto da cereali, carne e latticini; è il precursore dell'ossido nitrico, la molecola che rilassa i vasi sanguigni. Vediamo che cosa fa nell'organismo, quanta ne assumiamo già mangiando, quali dosi usano gli studi, che cosa reggono davvero le prove e dove serve prudenza.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di popolazione su quasi 2.800 adulti, età media 45,9 anni, ha misurato un'assunzione media di circa 4,4 g al giorno dalla sola dieta, con differenze minime tra uomini e donne. Le fonti principali in quel campione erano i cereali, circa un terzo dell'apporto totale, le carni, circa il 30%, e i latticini, circa il 14%. È il numero da tenere in mente ogni volta che si legge la dose scritta su una confezione di integratore.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Dentro le cellule dell'endotelio, il sottile strato che riveste l'interno dei vasi sanguigni, un enzima chiamato ossido nitrico sintasi usa l'arginina come materia prima per produrre ossido nitrico. L'ossido nitrico è un messaggero che agisce localmente, quasi all'istante, e dice alla parete muscolare del vaso di rilassarsi, un processo chiamato vasodilatazione endotelio-mediata. L'arginina è definita semi-essenziale, o condizionatamente essenziale, perché in condizioni normali il corpo ne produce a sufficienza da solo, ma in certe fasi della vita o con particolari condizioni di salute il fabbisogno può superare la produzione interna.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differenza della creatina, un altro composto azotato molto studiato in ambito sportivo, l'arginina non lavora sul sistema energetico delle fibre muscolari e non è tra i meccanismi noti dietro l'ipertrofia muscolare. Il Panel EFSA ha valutato il claim sulla crescita e il mantenimento della massa muscolare come generale e non specifico, senza un nesso causa-effetto riconosciuto; la creatina, sul meccanismo fosfocreatina e ATP, ha invece un claim europeo effettivamente autorizzato. L'arginina non ha claim europei autorizzati sugli usi più cercati, cioè massa muscolare, erezione, performance e spermatogenesi.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ancora di parlare di integratori è utile sapere quanta arginina arriva già dall'alimentazione normale. Lo studio di popolazione su quasi 2.800 adulti ha misurato circa 4,4 g al giorno, e ha trovato un'associazione significativa tra un'assunzione più alta con la dieta e concentrazioni più alte di metaboliti dell'ossido nitrico nel sangue, associazione più marcata nelle donne, negli adulti più anziani e nelle persone in sovrappeso o obese. Le dosi usate negli studi clinici vanno da 2 a 24 g al giorno, spesso ben più alte di quanto una dieta normale possa fornire.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dosi testate variano molto a seconda di cosa si sta misurando, e sono quasi sempre superiori all'apporto medio della dieta. Sulla pressione sanguigna gli studi usano da 4 a 24 g al giorno, con una mediana di 9 g, per 2-24 settimane; per la performance sportiva in dose acuta da 0,075 a 0,15 g per chilo di peso corporeo, ovvero 2-6 g, da 30 a 270 minuti prima dell'esercizio, e in uso continuativo da 1,5 a 12 g al giorno per 7-56 giorni; per la disfunzione erettile da 1.500 a 5.000 mg al giorno; per le ferite da pressione da 2,5 a 18 g al giorno per 2-12 settimane. Sono le dosi che gli studi hanno usato, non un'indicazione per chi ascolta.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meta-analisi di riferimento su arginina e pressione ha raccolto 11 studi randomizzati, in doppio cieco e controllati con placebo, per 387 partecipanti tra 12 e 79 anni, e trova una riduzione media della sistolica di 5,39 mmHg e della diastolica di 2,66 mmHg rispetto al placebo, entrambe statisticamente significative. Chi ha valutato quella meta-analisi in modo indipendente ha però aggiunto una nota di cautela importante, perché i limiti della base di evidenza e la scarsa precisione delle stime suggeriscono di considerare le conclusioni provvisorie. Sulla performance, una revisione sistematica su 15 studi e 394 partecipanti trova un effetto piccolo ma statisticamente significativo sull'anaerobica, e sull'aerobica un effetto medio più ampio ma con eterogeneità molto alta tra gli studi.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meta-analisi del 2019 su 10 studi randomizzati e 540 pazienti con disfunzione erettile trova un odds ratio di 3,37 a favore dell'arginina rispetto al placebo, con miglioramenti significativi in diversi sottopunteggi legati a soddisfazione e funzione erettile; gli effetti collaterali erano più frequenti nel gruppo arginina, 8,3% contro 2,3%, ma nessuno grave. La conclusione degli autori è circoscritta, perché l'arginina può essere presa in considerazione nei casi lievi o moderati, non come sostituto di una terapia prescritta nei casi più severi. L'EFSA ha respinto tutti i principali claim proposti, tra cui erezione, massa muscolare, spermatogenesi e performance, per assenza di un nesso causa-effetto riconosciuto agli standard richiesti. Le due valutazioni rispondono a domande diverse, perché l'EFSA applica lo standard più severo richiesto per autorizzare un'affermazione su una confezione.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un integratore di arginina sia sicuro per chiunque, senza controindicazioni. Non è vero, ed è un errore potenzialmente pericoloso in un caso preciso. Nello studio VINTAGE MI, pubblicato su JAMA nel 2006, il comitato indipendente di monitoraggio della sicurezza ha raccomandato di fermare la sperimentazione prima del previsto, e gli autori sono stati netti nella conclusione, cioè che l'arginina non dovrebbe essere somministrata a pazienti dopo un infarto. La maggior parte dei decessi si è verificata in pazienti di 60 anni o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studio ha arruolato 153 pazienti con un primo infarto con sopraslivellamento ST, assegnandoli ad arginina o placebo circa sei giorni dopo il ricovero, con dose aumentata gradualmente fino a 3 g tre volte al giorno, cioè 9 g complessivi, mantenuta per 6 mesi. Oltre alla mortalità, anche l'indicatore composito più ampio, che somma morte, nuovo infarto e ricovero per scompenso cardiaco, è stato peggiore con arginina, 16,7% contro 10,1%, senza alcun beneficio misurabile su rigidità vascolare o funzione del ventricolo sinistro. Gli stessi ricercatori ipotizzano che in pazienti anziani con aterosclerosi diffusa la risposta fisiologica all'arginina possa essere diversa, e sfavorevole.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letteratura sulla sicurezza gastrointestinale, dosi singole fino a 3-6 g raramente causano problemi, mentre il rischio di gonfiore, nausea, diarrea e crampi addominali aumenta soprattutto con dosi singole superiori a 9 g, spesso in regimi giornalieri molto alti, sopra i 30 g al giorno. Le persone con insufficienza renale o epatica potrebbero non riuscire a metabolizzare ed eliminare in modo appropriato l'arginina supplementare, e dovrebbero essere monitorate; chi ha un'infezione da herpes dovrebbe essere cauto perché il virus herpes simplex ha bisogno proprio dell'arginina per replicarsi. Un Recap riassume cosa mostrano gli studi su gruppi di persone, non un consiglio personalizzato, quindi prima di assumere arginina in integratore si parla con un medico o un farmacista, soprattutto dopo un infarto, con una malattia renale o epatica, con un'infezione da herpes, in gravidanza o allattamento, oppure assumendo farmaci.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un effetto misurato in una popolazione non si trasferisce automaticamente a un'altra popolazione con condizioni di salute diverse, specialmente in area cardiovascolare. È il senso dell'ipotesi discussa dagli stessi ricercatori di VINTAGE MI, secondo cui in pazienti anziani con aterosclerosi diffusa la risposta fisiologica all'arginina potrebbe essere diversa, e sfavorevole, rispetto a quella osservata in soggetti più giovani o più sani. Vale anche per le ferite da pressione, dove i pazienti sono seguiti da personale sanitario, un contesto non paragonabile all'uso spontaneo di un integratore da banco.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Le revisioni sulla sicurezza indicano che dosi singole fino a 3-6 g raramente danno effetti collaterali, mentre la maggior parte dei disturbi gastrointestinali si osserva con dosi singole superiori a 9 g, spesso nel contesto di regimi giornalieri molto alti, oltre 30 g al giorno. Se c'è tempo, seconda domanda dal quiz del Recap, cosa ha mostrato lo studio VINTAGE MI in pazienti con infarto miocardico recente? L'8,6% dei pazienti nel gruppo arginina è morto entro 6 mesi contro nessuno nel gruppo placebo, e il comitato di sicurezza ne ha raccomandato l'interruzione anticipata.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L'arginina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Ossido nitrico, dosi studiate, e i limiti delle prove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DOMANDA PER INIZIARE</a:t>
            </a:r>
            <a:endParaRPr lang="en-US" sz="1300" dirty="0"/>
          </a:p>
        </p:txBody>
      </p:sp>
      <p:sp>
        <p:nvSpPr>
          <p:cNvPr id="3" name="Shape 1"/>
          <p:cNvSpPr/>
          <p:nvPr/>
        </p:nvSpPr>
        <p:spPr>
          <a:xfrm>
            <a:off x="2612847" y="2106016"/>
            <a:ext cx="233634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Quanta arginina hai già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preso oggi, senza saperlo?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L'amminoacido che il corpo fa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dosi degli studi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reggono le prove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serve prudenza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L'amminoacido che il corpo fa</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Dall'arginina all'ossido nitrico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DALL'AMMINOACIDO AL VASO CHE SI RILASSA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L'enzima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ossido nitrico sintasi</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Dove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nell'endotelio dei vasi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Arginina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amminoacido semi-essenziale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Ossido nitrico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messaggero che agisce localmente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Vasodilatazione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parete del vaso si rilassa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COMPOSTI AZOTATI, DUE MECCANISMI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Arginina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COSA AGISCE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Vasodilatazione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CLAIM EUROPEI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Nessuno sugli usi cercati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Creatina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COSA AGISCE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Fosfocreatina e ATP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CLAIM EUROPEI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autorizzato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Meccanismi diversi, e un solo claim autorizzato.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dosi degli studi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dieta normale ai grammi degli studi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QUANTA NE ARRIVA GIÀ DAL PIATTO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 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giorno dalla dieta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media, misurati in quasi 2.800 adulti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dai cereali</a:t>
            </a:r>
            <a:pPr indent="0" marL="0">
              <a:lnSpc>
                <a:spcPct val="120000"/>
              </a:lnSpc>
              <a:buNone/>
            </a:pPr>
            <a:r>
              <a:rPr lang="en-US" sz="1500" dirty="0">
                <a:solidFill>
                  <a:schemeClr val="tx2"/>
                </a:solidFill>
                <a:latin typeface="+mn-lt" pitchFamily="34" charset="0"/>
                <a:ea typeface="+mn-lt" pitchFamily="34" charset="-122"/>
                <a:cs typeface="+mn-lt" pitchFamily="34" charset="-120"/>
              </a:rPr>
              <a:t>: poi le carni, circa il 30%, e i latticini, circa il 14%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2-24 g</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giorno negli studi clinici</a:t>
            </a:r>
            <a:pPr indent="0" marL="0">
              <a:lnSpc>
                <a:spcPct val="120000"/>
              </a:lnSpc>
              <a:buNone/>
            </a:pPr>
            <a:r>
              <a:rPr lang="en-US" sz="1500" dirty="0">
                <a:solidFill>
                  <a:schemeClr val="tx2"/>
                </a:solidFill>
                <a:latin typeface="+mn-lt" pitchFamily="34" charset="0"/>
                <a:ea typeface="+mn-lt" pitchFamily="34" charset="-122"/>
                <a:cs typeface="+mn-lt" pitchFamily="34" charset="-120"/>
              </a:rPr>
              <a:t>: spesso 2-4 volte l'apporto della dieta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PRESSIONE SANGUIGNA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Mediana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a:t>
            </a:r>
            <a:pPr indent="0" marL="0">
              <a:buNone/>
            </a:pPr>
            <a:r>
              <a:rPr lang="en-US" sz="1600" b="1" dirty="0">
                <a:solidFill>
                  <a:schemeClr val="bg1"/>
                </a:solidFill>
                <a:latin typeface="+mj-lt" pitchFamily="34" charset="0"/>
                <a:ea typeface="+mj-lt" pitchFamily="34" charset="-122"/>
                <a:cs typeface="+mj-lt" pitchFamily="34" charset="-120"/>
              </a:rPr>
              <a:t> g/giorno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Intervallo 4-24 g, 2-24 settimane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PERFORMANCE SPORTIVA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Continuativo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1,5-12</a:t>
            </a:r>
            <a:pPr indent="0" marL="0">
              <a:buNone/>
            </a:pPr>
            <a:r>
              <a:rPr lang="en-US" sz="1600" b="1" dirty="0">
                <a:solidFill>
                  <a:schemeClr val="bg1"/>
                </a:solidFill>
                <a:latin typeface="+mj-lt" pitchFamily="34" charset="0"/>
                <a:ea typeface="+mj-lt" pitchFamily="34" charset="-122"/>
                <a:cs typeface="+mj-lt" pitchFamily="34" charset="-120"/>
              </a:rPr>
              <a:t> g/giorno</a:t>
            </a:r>
            <a:endParaRPr lang="en-US" sz="4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7-56 giorni negli studi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FERITE DA PRESSIONE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Cicatrizzazione</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050" b="1" dirty="0">
                <a:solidFill>
                  <a:schemeClr val="accent1"/>
                </a:solidFill>
                <a:latin typeface="+mj-lt" pitchFamily="34" charset="0"/>
                <a:ea typeface="+mj-lt" pitchFamily="34" charset="-122"/>
                <a:cs typeface="+mj-lt" pitchFamily="34" charset="-120"/>
              </a:rPr>
              <a:t>2,5-18</a:t>
            </a:r>
            <a:pPr indent="0" marL="0">
              <a:buNone/>
            </a:pPr>
            <a:r>
              <a:rPr lang="en-US" sz="1600" b="1" dirty="0">
                <a:solidFill>
                  <a:schemeClr val="accent1"/>
                </a:solidFill>
                <a:latin typeface="+mj-lt" pitchFamily="34" charset="0"/>
                <a:ea typeface="+mj-lt" pitchFamily="34" charset="-122"/>
                <a:cs typeface="+mj-lt" pitchFamily="34" charset="-120"/>
              </a:rPr>
              <a:t> g/giorno</a:t>
            </a:r>
            <a:endParaRPr lang="en-US" sz="40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Per 2-12 settimane negli studi</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Cosa reggono le prove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Pressione, sport, erezione, e il muro EFSA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EFFETTI MISURATI, E LA CAUTELA DEI REVISORI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di sistolica in 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media di 11 studi randomizzati, 387 partecipanti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di diastolica in 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stessi revisori invitano alla cautela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 sulla performance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effetto piccolo sugli sforzi brevi, incerto su quelli lunghi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LETTERATURA E IL REGOLATORE NON COINCIDONO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meta-analisi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EREZIONE LIEVE-MODERATA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 3,37</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QUANTI PAZIENTI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540, in 10 studi randomizzati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Il Panel EFSA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CLAIM DI SALUTE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Tutti i principali respinti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MASSA MUSCOLARE, EREZIONE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Nesso non riconosciuto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valutazioni, due domande diverse.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Dove serve prudenza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controindicazione più netta, e le altre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CONTROINDICAZIONE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sicura per chiunque.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pazienti con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infarto miocardico recente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 lo studio VINTAGE MI ha registrato una mortalità significativamente più alta con arginina rispetto al placebo,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8,6% contro 0%</a:t>
            </a:r>
            <a:pPr indent="0" marL="0">
              <a:lnSpc>
                <a:spcPct val="125000"/>
              </a:lnSpc>
              <a:buNone/>
            </a:pPr>
            <a:r>
              <a:rPr lang="en-US" sz="1750" dirty="0">
                <a:solidFill>
                  <a:srgbClr val="D8D6CF"/>
                </a:solidFill>
                <a:latin typeface="+mn-lt" pitchFamily="34" charset="0"/>
                <a:ea typeface="+mn-lt" pitchFamily="34" charset="-122"/>
                <a:cs typeface="+mn-lt" pitchFamily="34" charset="-120"/>
              </a:rPr>
              <a:t> a sei mesi, al punto da far interrompere lo studio in anticipo.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VINTAGE MI, RANDOMIZZATO IN DOPPIO CIECO, JAMA 2006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pazienti con un primo infarto</a:t>
            </a:r>
            <a:pPr indent="0" marL="0">
              <a:lnSpc>
                <a:spcPct val="120000"/>
              </a:lnSpc>
              <a:buNone/>
            </a:pPr>
            <a:r>
              <a:rPr lang="en-US" sz="1500" dirty="0">
                <a:solidFill>
                  <a:schemeClr val="tx2"/>
                </a:solidFill>
                <a:latin typeface="+mn-lt" pitchFamily="34" charset="0"/>
                <a:ea typeface="+mn-lt" pitchFamily="34" charset="-122"/>
                <a:cs typeface="+mn-lt" pitchFamily="34" charset="-120"/>
              </a:rPr>
              <a:t>: arruolati circa sei giorni dopo il ricovero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g</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giorno per 6 mesi</a:t>
            </a:r>
            <a:pPr indent="0" marL="0">
              <a:lnSpc>
                <a:spcPct val="120000"/>
              </a:lnSpc>
              <a:buNone/>
            </a:pPr>
            <a:r>
              <a:rPr lang="en-US" sz="1500" dirty="0">
                <a:solidFill>
                  <a:schemeClr val="tx2"/>
                </a:solidFill>
                <a:latin typeface="+mn-lt" pitchFamily="34" charset="0"/>
                <a:ea typeface="+mn-lt" pitchFamily="34" charset="-122"/>
                <a:cs typeface="+mn-lt" pitchFamily="34" charset="-120"/>
              </a:rPr>
              <a:t>: 3 g tre volte al giorno, aumentati gradualmente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contro il 10,1% con placebo</a:t>
            </a:r>
            <a:pPr indent="0" marL="0">
              <a:lnSpc>
                <a:spcPct val="120000"/>
              </a:lnSpc>
              <a:buNone/>
            </a:pPr>
            <a:r>
              <a:rPr lang="en-US" sz="1500" dirty="0">
                <a:solidFill>
                  <a:schemeClr val="tx2"/>
                </a:solidFill>
                <a:latin typeface="+mn-lt" pitchFamily="34" charset="0"/>
                <a:ea typeface="+mn-lt" pitchFamily="34" charset="-122"/>
                <a:cs typeface="+mn-lt" pitchFamily="34" charset="-120"/>
              </a:rPr>
              <a:t>: morte, nuovo infarto o ricovero per scompenso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DI INTEGRARE, PARLANE CON UN MEDICO O UN FARMACISTA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Oltre 9 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Soprattutto in dose singola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Gonfiore, nausea, diarrea, crampi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Reni, fegato, herpes</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Serve prudenza e parere medico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virus dell'herpes usa proprio l'arginina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Farmaci e gravidanza</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 allattamento, valutazione individuale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dati generali della ricerca non bastano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FERMATI UN ATTIMO</a:t>
            </a:r>
            <a:endParaRPr lang="en-US" sz="1300" dirty="0"/>
          </a:p>
        </p:txBody>
      </p:sp>
      <p:sp>
        <p:nvSpPr>
          <p:cNvPr id="3" name="Shape 1"/>
          <p:cNvSpPr/>
          <p:nvPr/>
        </p:nvSpPr>
        <p:spPr>
          <a:xfrm>
            <a:off x="3382874" y="2106016"/>
            <a:ext cx="240228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risultato su adulti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sani non vale per tutti?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Quali dosi singole si associano di più ai disturbi gastrointestinali?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Dosi singole superiori a 9 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Qualunque dose, anche inferiore a 1 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 dosi non hanno relazione con quei disturbi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RIPASSARE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recaplica.com/it/scienza/arginina/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JAMA (VINTAGE MI) · EFSA · American Heart Journal · Nutrients · Journal of Sexual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Arginina: cos'è e come agisce su ossido nitrico, pressione e sport — Recap</dc:title>
  <dc:subject>PptxGenJS Presentation</dc:subject>
  <dc:creator>Recaplica</dc:creator>
  <cp:lastModifiedBy>Recaplica</cp:lastModifiedBy>
  <cp:revision>1</cp:revision>
  <dcterms:created xsi:type="dcterms:W3CDTF">2026-09-29T17:01:08Z</dcterms:created>
  <dcterms:modified xsi:type="dcterms:W3CDTF">2026-09-29T17:01:08Z</dcterms:modified>
</cp:coreProperties>
</file>