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Default Extension="fntdata" ContentType="application/x-fontdata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notesMasterIdLst>
    <p:notesMasterId r:id="rId12"/>
  </p:notesMasterIdLst>
  <p:sldSz cx="9144000" cy="5143500"/>
  <p:notesSz cx="5143500" cy="9144000"/>
  <p:embeddedFontLst>
    <p:embeddedFont>
      <p:font typeface="Bricolage Grotesque"/>
      <p:regular r:id="rId17"/>
      <p:bold r:id="rId18"/>
    </p:embeddedFont>
    <p:embeddedFont>
      <p:font typeface="Atkinson Hyperlegible"/>
      <p:regular r:id="rId19"/>
      <p:bold r:id="rId20"/>
      <p:italic r:id="rId21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notesMaster" Target="notesMasters/notesMaster1.xml"/><Relationship Id="rId13" Type="http://schemas.openxmlformats.org/officeDocument/2006/relationships/presProps" Target="presProps.xml"/><Relationship Id="rId14" Type="http://schemas.openxmlformats.org/officeDocument/2006/relationships/viewProps" Target="viewProps.xml"/><Relationship Id="rId15" Type="http://schemas.openxmlformats.org/officeDocument/2006/relationships/theme" Target="theme/theme1.xml"/><Relationship Id="rId16" Type="http://schemas.openxmlformats.org/officeDocument/2006/relationships/tableStyles" Target="tableStyles.xml"/><Relationship Id="rId17" Type="http://schemas.openxmlformats.org/officeDocument/2006/relationships/font" Target="fonts/font1.fntdata"/><Relationship Id="rId18" Type="http://schemas.openxmlformats.org/officeDocument/2006/relationships/font" Target="fonts/font2.fntdata"/><Relationship Id="rId19" Type="http://schemas.openxmlformats.org/officeDocument/2006/relationships/font" Target="fonts/font3.fntdata"/><Relationship Id="rId20" Type="http://schemas.openxmlformats.org/officeDocument/2006/relationships/font" Target="fonts/font4.fntdata"/><Relationship Id="rId21" Type="http://schemas.openxmlformats.org/officeDocument/2006/relationships/font" Target="fonts/font5.fntdata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L'algebra usa lettere al posto dei numeri per descrivere relazioni valide per qualsiasi caso, non solo per un problema specifico.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Perché una regola scritta con le lettere vale per infiniti numeri, non per un calcolo solo: è il punto centrale del calcolo letterale.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al-Khwarizmi lavorò sotto il patrocinio del califfo Al-Mamun, alla Casa della Saggezza di Baghdad, nel primo IX secolo.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Il titolo di «padre dell'algebra» è comunque dibattuto tra gli storici: lo storico Gandz lo attribuisce ad al-Khwarizmi, altri lo riservano al greco Diofanto.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Le lettere rappresentano numeri variabili: le regole ricavate con il calcolo letterale valgono per ogni valore che possono assumere, non per un caso solo.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L'aritmetica calcola con numeri già noti; l'algebra usa lettere per rappresentare anche quantità generiche o incognite, ed è per questo che la sua soluzione vale per più casi insieme.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Equazioni, geometria analitica e trigonometria nascono dal calcolo letterale e lo applicano a problemi diversi: ciascuna merita un Recap a parte.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Risposta: la prima opzione. Seconda domanda per la classe: perché la proprietà distributiva vale per qualsiasi numero, e non solo per alcuni?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Il Recap completo approfondisce il calcolo letterale, la differenza con l'aritmetica e i rami collegati: equazioni, geometria analitica, trigonometria.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2-1.png"/><Relationship Id="rId2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3-1.png"/><Relationship Id="rId2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8-1.png"/><Relationship Id="rId2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OV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869180"/>
            <a:ext cx="9144000" cy="274320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35240" y="384048"/>
            <a:ext cx="1005840" cy="100584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LAIN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scripts/assets/deck-logo-til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920" y="4791456"/>
            <a:ext cx="201168" cy="20116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49808" y="4754880"/>
            <a:ext cx="1463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recaplica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HAPT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1004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ORTRAI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47472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1005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TRIPTYCH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048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3" name="Shape 1"/>
          <p:cNvSpPr/>
          <p:nvPr/>
        </p:nvSpPr>
        <p:spPr>
          <a:xfrm>
            <a:off x="3048000" y="0"/>
            <a:ext cx="3048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4" name="Shape 2"/>
          <p:cNvSpPr/>
          <p:nvPr/>
        </p:nvSpPr>
        <p:spPr>
          <a:xfrm>
            <a:off x="6096000" y="0"/>
            <a:ext cx="0" cy="514350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STATEMEN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1007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LOSING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4005072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005072"/>
            <a:ext cx="9144000" cy="64008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18120" y="384048"/>
            <a:ext cx="822960" cy="82296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SCIENZA ·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02920" y="2103120"/>
            <a:ext cx="813816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2000"/>
              </a:lnSpc>
              <a:buNone/>
            </a:pPr>
            <a:r>
              <a:rPr lang="en-US" sz="6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Algebra</a:t>
            </a:r>
            <a:endParaRPr lang="en-US" sz="6000" dirty="0"/>
          </a:p>
        </p:txBody>
      </p:sp>
      <p:sp>
        <p:nvSpPr>
          <p:cNvPr id="4" name="Text 2"/>
          <p:cNvSpPr/>
          <p:nvPr/>
        </p:nvSpPr>
        <p:spPr>
          <a:xfrm>
            <a:off x="548640" y="4114800"/>
            <a:ext cx="8046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ramo della matematica che usa le lettere per parlare di qualsiasi numero</a:t>
            </a:r>
            <a:endParaRPr lang="en-US" sz="1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L'AGGANCIO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2784399" y="3212440"/>
            <a:ext cx="1902714" cy="348691"/>
          </a:xfrm>
          <a:prstGeom prst="rect">
            <a:avLst/>
          </a:prstGeom>
          <a:solidFill>
            <a:srgbClr val="FFD435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1453896"/>
            <a:ext cx="7955280" cy="22677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Perché in matematica, a un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certo punto, si comincia a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usare le lettere?</a:t>
            </a:r>
            <a:endParaRPr lang="en-US" sz="4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PERCORSO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27101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1463040" y="123444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Le origini</a:t>
            </a:r>
            <a:endParaRPr lang="en-US" sz="2300" dirty="0"/>
          </a:p>
        </p:txBody>
      </p:sp>
      <p:sp>
        <p:nvSpPr>
          <p:cNvPr id="5" name="Shape 3"/>
          <p:cNvSpPr/>
          <p:nvPr/>
        </p:nvSpPr>
        <p:spPr>
          <a:xfrm>
            <a:off x="548640" y="201168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48640" y="213969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1463040" y="210312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calcolo letterale</a:t>
            </a:r>
            <a:endParaRPr lang="en-US" sz="2300" dirty="0"/>
          </a:p>
        </p:txBody>
      </p:sp>
      <p:sp>
        <p:nvSpPr>
          <p:cNvPr id="8" name="Shape 6"/>
          <p:cNvSpPr/>
          <p:nvPr/>
        </p:nvSpPr>
        <p:spPr>
          <a:xfrm>
            <a:off x="548640" y="288036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548640" y="300837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1463040" y="297180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Aritmetica o algebra</a:t>
            </a:r>
            <a:endParaRPr lang="en-US" sz="2300" dirty="0"/>
          </a:p>
        </p:txBody>
      </p:sp>
      <p:sp>
        <p:nvSpPr>
          <p:cNvPr id="11" name="Shape 9"/>
          <p:cNvSpPr/>
          <p:nvPr/>
        </p:nvSpPr>
        <p:spPr>
          <a:xfrm>
            <a:off x="548640" y="374904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8640" y="387705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2000" dirty="0"/>
          </a:p>
        </p:txBody>
      </p:sp>
      <p:sp>
        <p:nvSpPr>
          <p:cNvPr id="13" name="Text 11"/>
          <p:cNvSpPr/>
          <p:nvPr/>
        </p:nvSpPr>
        <p:spPr>
          <a:xfrm>
            <a:off x="1463040" y="384048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 cosa serve</a:t>
            </a:r>
            <a:endParaRPr lang="en-US" sz="2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502920"/>
            <a:ext cx="265176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L'ORIGINE DEL NOME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457200" y="3200400"/>
            <a:ext cx="2651760" cy="10058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32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al-Khwarizmi</a:t>
            </a:r>
            <a:endParaRPr lang="en-US" sz="3200" dirty="0"/>
          </a:p>
        </p:txBody>
      </p:sp>
      <p:sp>
        <p:nvSpPr>
          <p:cNvPr id="4" name="Text 2"/>
          <p:cNvSpPr/>
          <p:nvPr/>
        </p:nvSpPr>
        <p:spPr>
          <a:xfrm>
            <a:off x="457200" y="4251960"/>
            <a:ext cx="265176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IX secolo, Baghdad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3886200" y="1268730"/>
            <a:ext cx="105156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813</a:t>
            </a:r>
            <a:endParaRPr lang="en-US" sz="2100" dirty="0"/>
          </a:p>
        </p:txBody>
      </p:sp>
      <p:sp>
        <p:nvSpPr>
          <p:cNvPr id="6" name="Shape 4"/>
          <p:cNvSpPr/>
          <p:nvPr/>
        </p:nvSpPr>
        <p:spPr>
          <a:xfrm>
            <a:off x="5074920" y="1323594"/>
            <a:ext cx="0" cy="530352"/>
          </a:xfrm>
          <a:prstGeom prst="line">
            <a:avLst/>
          </a:prstGeom>
          <a:noFill/>
          <a:ln w="38100">
            <a:solidFill>
              <a:srgbClr val="E3DDCF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5257800" y="1268730"/>
            <a:ext cx="338328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Al-Mamun diventa califfo</a:t>
            </a:r>
            <a:endParaRPr lang="en-US" sz="1500" dirty="0"/>
          </a:p>
        </p:txBody>
      </p:sp>
      <p:sp>
        <p:nvSpPr>
          <p:cNvPr id="8" name="Text 6"/>
          <p:cNvSpPr/>
          <p:nvPr/>
        </p:nvSpPr>
        <p:spPr>
          <a:xfrm>
            <a:off x="3886200" y="2137410"/>
            <a:ext cx="105156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IX secolo</a:t>
            </a:r>
            <a:endParaRPr lang="en-US" sz="2100" dirty="0"/>
          </a:p>
        </p:txBody>
      </p:sp>
      <p:sp>
        <p:nvSpPr>
          <p:cNvPr id="9" name="Shape 7"/>
          <p:cNvSpPr/>
          <p:nvPr/>
        </p:nvSpPr>
        <p:spPr>
          <a:xfrm>
            <a:off x="5074920" y="2192274"/>
            <a:ext cx="0" cy="530352"/>
          </a:xfrm>
          <a:prstGeom prst="line">
            <a:avLst/>
          </a:prstGeom>
          <a:noFill/>
          <a:ln w="38100">
            <a:solidFill>
              <a:srgbClr val="E3DDCF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5257800" y="2137410"/>
            <a:ext cx="338328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al-Khwarizmi lavora alla Casa della Saggezza</a:t>
            </a:r>
            <a:endParaRPr lang="en-US" sz="1500" dirty="0"/>
          </a:p>
        </p:txBody>
      </p:sp>
      <p:sp>
        <p:nvSpPr>
          <p:cNvPr id="11" name="Text 9"/>
          <p:cNvSpPr/>
          <p:nvPr/>
        </p:nvSpPr>
        <p:spPr>
          <a:xfrm>
            <a:off x="3886200" y="3006090"/>
            <a:ext cx="105156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IX secolo</a:t>
            </a:r>
            <a:endParaRPr lang="en-US" sz="2100" dirty="0"/>
          </a:p>
        </p:txBody>
      </p:sp>
      <p:sp>
        <p:nvSpPr>
          <p:cNvPr id="12" name="Shape 10"/>
          <p:cNvSpPr/>
          <p:nvPr/>
        </p:nvSpPr>
        <p:spPr>
          <a:xfrm>
            <a:off x="5074920" y="3060954"/>
            <a:ext cx="0" cy="530352"/>
          </a:xfrm>
          <a:prstGeom prst="line">
            <a:avLst/>
          </a:prstGeom>
          <a:noFill/>
          <a:ln w="38100">
            <a:solidFill>
              <a:srgbClr val="E3DDCF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5257800" y="3006090"/>
            <a:ext cx="338328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scrive il trattato che darà il nome all'algebra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E58278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L'ORIGINE DELLA PAROLA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371600"/>
            <a:ext cx="804672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5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«Al-jabr» indicava un'operazione precisa su un'equazione</a:t>
            </a:r>
            <a:endParaRPr lang="en-US" sz="5000" dirty="0"/>
          </a:p>
        </p:txBody>
      </p:sp>
      <p:sp>
        <p:nvSpPr>
          <p:cNvPr id="4" name="Text 2"/>
          <p:cNvSpPr/>
          <p:nvPr/>
        </p:nvSpPr>
        <p:spPr>
          <a:xfrm>
            <a:off x="548640" y="3474720"/>
            <a:ext cx="749808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Significava spostare un termine da un lato all'altro di un'uguaglianza, </a:t>
            </a:r>
            <a:pPr indent="0" marL="0">
              <a:lnSpc>
                <a:spcPct val="125000"/>
              </a:lnSpc>
              <a:buNone/>
            </a:pPr>
            <a:r>
              <a:rPr lang="en-US" sz="175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cambiandone il segno</a:t>
            </a:r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x + 3 = 7 diventa x = 7 − 3</a:t>
            </a:r>
            <a:endParaRPr lang="en-US" sz="17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PERCHÉ FUNZIONA CON LE LETTERE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a·(b+c)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= a·b + a·c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la proprietà distributiva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Sempre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per qualunque a, b, c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la regola resta vera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ARITMETICA O ALGEBRA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AEDF0"/>
          </a:solidFill>
          <a:ln/>
        </p:spPr>
      </p:sp>
      <p:sp>
        <p:nvSpPr>
          <p:cNvPr id="4" name="Text 2"/>
          <p:cNvSpPr/>
          <p:nvPr/>
        </p:nvSpPr>
        <p:spPr>
          <a:xfrm>
            <a:off x="82296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47525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Aritmetica</a:t>
            </a:r>
            <a:endParaRPr lang="en-US" sz="2200" dirty="0"/>
          </a:p>
        </p:txBody>
      </p:sp>
      <p:sp>
        <p:nvSpPr>
          <p:cNvPr id="5" name="Shape 3"/>
          <p:cNvSpPr/>
          <p:nvPr/>
        </p:nvSpPr>
        <p:spPr>
          <a:xfrm>
            <a:off x="82296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82296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 NUMERI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82296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fissi e già conosciuti</a:t>
            </a:r>
            <a:endParaRPr lang="en-US" sz="1600" dirty="0"/>
          </a:p>
        </p:txBody>
      </p:sp>
      <p:sp>
        <p:nvSpPr>
          <p:cNvPr id="8" name="Shape 6"/>
          <p:cNvSpPr/>
          <p:nvPr/>
        </p:nvSpPr>
        <p:spPr>
          <a:xfrm>
            <a:off x="82296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82296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CALCOLO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82296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un risultato preciso e unico</a:t>
            </a:r>
            <a:endParaRPr lang="en-US" sz="1600" dirty="0"/>
          </a:p>
        </p:txBody>
      </p:sp>
      <p:sp>
        <p:nvSpPr>
          <p:cNvPr id="11" name="Shape 9"/>
          <p:cNvSpPr/>
          <p:nvPr/>
        </p:nvSpPr>
        <p:spPr>
          <a:xfrm>
            <a:off x="470916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2F0EA"/>
          </a:solidFill>
          <a:ln/>
        </p:spPr>
      </p:sp>
      <p:sp>
        <p:nvSpPr>
          <p:cNvPr id="12" name="Text 10"/>
          <p:cNvSpPr/>
          <p:nvPr/>
        </p:nvSpPr>
        <p:spPr>
          <a:xfrm>
            <a:off x="498348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Algebra</a:t>
            </a:r>
            <a:endParaRPr lang="en-US" sz="2200" dirty="0"/>
          </a:p>
        </p:txBody>
      </p:sp>
      <p:sp>
        <p:nvSpPr>
          <p:cNvPr id="13" name="Shape 11"/>
          <p:cNvSpPr/>
          <p:nvPr/>
        </p:nvSpPr>
        <p:spPr>
          <a:xfrm>
            <a:off x="498348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98348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 NUMERI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498348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generici, o ancora incogniti</a:t>
            </a:r>
            <a:endParaRPr lang="en-US" sz="1600" dirty="0"/>
          </a:p>
        </p:txBody>
      </p:sp>
      <p:sp>
        <p:nvSpPr>
          <p:cNvPr id="16" name="Shape 14"/>
          <p:cNvSpPr/>
          <p:nvPr/>
        </p:nvSpPr>
        <p:spPr>
          <a:xfrm>
            <a:off x="498348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98348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CALCOLO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498348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vale per infiniti casi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548640" y="3977640"/>
            <a:ext cx="80467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Le lettere valgono anche per l'incognita</a:t>
            </a:r>
            <a:endParaRPr lang="en-US" sz="16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DOVE PORTA IL CALCOLO LETTERALE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3"/>
          </a:solidFill>
          <a:ln/>
        </p:spPr>
      </p:sp>
      <p:sp>
        <p:nvSpPr>
          <p:cNvPr id="4" name="Shape 2"/>
          <p:cNvSpPr/>
          <p:nvPr/>
        </p:nvSpPr>
        <p:spPr>
          <a:xfrm>
            <a:off x="54864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5" name="Shape 3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77724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Equazioni</a:t>
            </a:r>
            <a:endParaRPr lang="en-US" sz="2100" dirty="0"/>
          </a:p>
        </p:txBody>
      </p:sp>
      <p:sp>
        <p:nvSpPr>
          <p:cNvPr id="7" name="Text 5"/>
          <p:cNvSpPr/>
          <p:nvPr/>
        </p:nvSpPr>
        <p:spPr>
          <a:xfrm>
            <a:off x="77724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trova il valore incognito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77724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calcolo letterale diventa il metodo per risolverle</a:t>
            </a:r>
            <a:endParaRPr lang="en-US" sz="1450" dirty="0"/>
          </a:p>
        </p:txBody>
      </p:sp>
      <p:sp>
        <p:nvSpPr>
          <p:cNvPr id="9" name="Shape 7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1"/>
          </a:solidFill>
          <a:ln/>
        </p:spPr>
      </p:sp>
      <p:sp>
        <p:nvSpPr>
          <p:cNvPr id="10" name="Shape 8"/>
          <p:cNvSpPr/>
          <p:nvPr/>
        </p:nvSpPr>
        <p:spPr>
          <a:xfrm>
            <a:off x="333756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1" name="Shape 9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356616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5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Geometria analitica</a:t>
            </a:r>
            <a:endParaRPr lang="en-US" sz="1750" dirty="0"/>
          </a:p>
        </p:txBody>
      </p:sp>
      <p:sp>
        <p:nvSpPr>
          <p:cNvPr id="13" name="Text 11"/>
          <p:cNvSpPr/>
          <p:nvPr/>
        </p:nvSpPr>
        <p:spPr>
          <a:xfrm>
            <a:off x="356616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unisce numeri e figure</a:t>
            </a:r>
            <a:endParaRPr lang="en-US" sz="1300" dirty="0"/>
          </a:p>
        </p:txBody>
      </p:sp>
      <p:sp>
        <p:nvSpPr>
          <p:cNvPr id="14" name="Text 12"/>
          <p:cNvSpPr/>
          <p:nvPr/>
        </p:nvSpPr>
        <p:spPr>
          <a:xfrm>
            <a:off x="356616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descrive punti e forme con lettere e coordinate</a:t>
            </a:r>
            <a:endParaRPr lang="en-US" sz="1450" dirty="0"/>
          </a:p>
        </p:txBody>
      </p:sp>
      <p:sp>
        <p:nvSpPr>
          <p:cNvPr id="15" name="Shape 13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rgbClr val="47525F"/>
          </a:solidFill>
          <a:ln/>
        </p:spPr>
      </p:sp>
      <p:sp>
        <p:nvSpPr>
          <p:cNvPr id="16" name="Shape 14"/>
          <p:cNvSpPr/>
          <p:nvPr/>
        </p:nvSpPr>
        <p:spPr>
          <a:xfrm>
            <a:off x="612648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7" name="Shape 15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635508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Trigonometria</a:t>
            </a:r>
            <a:endParaRPr lang="en-US" sz="2100" dirty="0"/>
          </a:p>
        </p:txBody>
      </p:sp>
      <p:sp>
        <p:nvSpPr>
          <p:cNvPr id="19" name="Text 17"/>
          <p:cNvSpPr/>
          <p:nvPr/>
        </p:nvSpPr>
        <p:spPr>
          <a:xfrm>
            <a:off x="635508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misura angoli e lati</a:t>
            </a:r>
            <a:endParaRPr lang="en-US" sz="1300" dirty="0"/>
          </a:p>
        </p:txBody>
      </p:sp>
      <p:sp>
        <p:nvSpPr>
          <p:cNvPr id="20" name="Text 18"/>
          <p:cNvSpPr/>
          <p:nvPr/>
        </p:nvSpPr>
        <p:spPr>
          <a:xfrm>
            <a:off x="635508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usa formule letterali per i triangoli</a:t>
            </a:r>
            <a:endParaRPr lang="en-US" sz="14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ALLA CLASSE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960120"/>
            <a:ext cx="7863840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Qual è la differenza principale tra aritmetica e algebra?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548640" y="214884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L'aritmetica usa numeri fissi, l'algebra usa lettere per numeri generici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548640" y="292608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Non c'è nessuna differenza, sono due nomi per la stessa cosa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548640" y="370332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L'aritmetica è più recente, l'algebra è più antica</a:t>
            </a:r>
            <a:endParaRPr lang="en-US" sz="1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RECAPLICA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463040"/>
            <a:ext cx="8046720" cy="155448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Chiaro in 30 secondi.</a:t>
            </a:r>
            <a:endParaRPr lang="en-US" sz="4000" dirty="0"/>
          </a:p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Tuo in 10 minuti.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548640" y="3200400"/>
            <a:ext cx="80467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Recap completo, con esempi e quiz, su recaplica.com </a:t>
            </a:r>
            <a:pPr indent="0" marL="0">
              <a:buNone/>
            </a:pPr>
            <a:r>
              <a:rPr lang="en-US" sz="170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recaplica.com/it/scienza/algebra/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548640" y="4251960"/>
            <a:ext cx="804672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2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Fonti: </a:t>
            </a:r>
            <a:pPr indent="0" marL="0">
              <a:lnSpc>
                <a:spcPct val="12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Treccani · MacTutor · Wolfram MathWorld</a:t>
            </a:r>
            <a:endParaRPr lang="en-US" sz="12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Recaplica">
  <a:themeElements>
    <a:clrScheme name="Recaplica">
      <a:dk1>
        <a:srgbClr val="161D27"/>
      </a:dk1>
      <a:lt1>
        <a:srgbClr val="FAF8F3"/>
      </a:lt1>
      <a:dk2>
        <a:srgbClr val="56616E"/>
      </a:dk2>
      <a:lt2>
        <a:srgbClr val="FFFFFF"/>
      </a:lt2>
      <a:accent1>
        <a:srgbClr val="0B6B5C"/>
      </a:accent1>
      <a:accent2>
        <a:srgbClr val="FFD435"/>
      </a:accent2>
      <a:accent3>
        <a:srgbClr val="2C4A9E"/>
      </a:accent3>
      <a:accent4>
        <a:srgbClr val="4F6414"/>
      </a:accent4>
      <a:accent5>
        <a:srgbClr val="A12B22"/>
      </a:accent5>
      <a:accent6>
        <a:srgbClr val="8A4B10"/>
      </a:accent6>
      <a:hlink>
        <a:srgbClr val="0B6B5C"/>
      </a:hlink>
      <a:folHlink>
        <a:srgbClr val="084F44"/>
      </a:folHlink>
    </a:clrScheme>
    <a:fontScheme name="Recaplica">
      <a:majorFont>
        <a:latin typeface="Bricolage Grotesque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tkinson Hyperlegible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10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</vt:vector>
  </TitlesOfParts>
  <Company>recaplica.com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Algebra: cos'è e come funziona il calcolo letterale — Recap</dc:title>
  <dc:subject>PptxGenJS Presentation</dc:subject>
  <dc:creator>Recaplica</dc:creator>
  <cp:lastModifiedBy>Recaplica</cp:lastModifiedBy>
  <cp:revision>1</cp:revision>
  <dcterms:created xsi:type="dcterms:W3CDTF">2026-09-29T17:01:07Z</dcterms:created>
  <dcterms:modified xsi:type="dcterms:W3CDTF">2026-09-29T17:01:07Z</dcterms:modified>
</cp:coreProperties>
</file>