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L'abbronzatura non è un processo sano a sé stante, è la risposta della pelle a un danno da raggi UV già in corso. Oggi vediamo cosa succede nella pelle, le due abbronzature con i loro tempi, la differenza tra UVA e UVB con i rischi documentati, e i falsi miti che non reggono al confronto con le fonti.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Quando i raggi UV colpiscono la pelle, i melanociti reagiscono producendo più melanina. La melanina assorbe parte della radiazione UV prima che raggiunga gli strati profondi e neutralizza i radicali liberi generati dall'esposizione, limitando il danno al DNA delle cellule cutanee. La FDA lo descrive così, la pelle aumenta la produzione di melanina nel tentativo di proteggersi da ulteriori danni. L'abbronzatura è la conseguenza visibile di un danno che si è già verificato.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melanociti sono cellule specializzate che vivono nello strato più profondo dell'epidermide e derivano dalla cresta neurale dell'embrione. Quando arrivano i raggi UV producono più melanina, e a fare il passaggio chimico è un enzima, la tirosinasi, che converte l'amminoacido tirosina in una catena di composti fino all'eumelanina, il principale pigmento bruno-nero della pelle; una variante più chiara, la feomelanina, contribuisce ai toni rossastri. La melanina viene poi trasportata alle cellule circostanti e protegge in due modi, perché assorbe parte della radiazione UV e neutralizza i radicali liberi, limitando il danno al DNA delle cellule cutanee.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Non nascono nella pelle. Derivano dalla cresta neurale, una struttura embrionale legata anche allo sviluppo del sistema nervoso, e durante lo sviluppo migrano fino a stabilirsi nello strato basale dell'epidermide, dove contribuiscono alla pigmentazione e alla protezione dai raggi UV.</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L'abbronzatura immediata compare entro pochi minuti dall'esposizione ai raggi UVA o alla luce visibile, soprattutto nelle persone con fototipi più scuri. Non è nuova melanina, è l'ossidazione chimica del pigmento già presente nelle cellule, e proprio per questo sbiadisce nel giro di poche ore. L'abbronzatura ritardata diventa visibile circa due giorni dopo l'esposizione e raggiunge la massima intensità dopo circa una settimana, perché nasce dalla melanogenesi vera e propria, nuova melanina sintetizzata e distribuita alle cellule dell'epidermide, innescata soprattutto dagli UVB anche se UVA e luce visibile possono contribuire.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due tempi sono diversi anche nella sostanza. L'abbronzatura immediata compare entro pochi minuti ma sbiadisce nel giro di ore, perché è solo l'ossidazione della melanina già presente. La ritardata, quella che dura, diventa visibile dopo circa due giorni ed è più intensa dopo una settimana, perché richiede la sintesi di nuova melanina (DermNet NZ).</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Gli UVA sono circa il 95% dei raggi UV che arrivano al suolo, penetrano in profondità fino al derma e sono legati soprattutto all'invecchiamento cutaneo e al danno indiretto al DNA. Gli UVB sono una componente minore, circa il 90% è bloccato dall'ozono, agiscono soprattutto sull'epidermide e sono la causa principale delle scottature, oltre a catalizzare la sintesi di vitamina D. Gli UVC non raggiungono il suolo, li blocca l'atmosfera. Su questo punto AIRC riporta una frase netta dell'American Cancer Society, non esistono raggi UV che si possano definire sicuri, UVA compresi.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L'esposizione cronica ai raggi UV danneggia le fibre di collagene ed elastina del derma, con rughe, perdita di elasticità e macchie scure, quello che dermatologi e oncologi chiamano fotoinvecchiamento. Sui tumori cutanei le fonti distinguono i meccanismi, perché i carcinomi basocellulare e squamocellulare sono legati all'esposizione UV ripetuta nel corso della vita, mentre per il melanoma pesano soprattutto le esposizioni intense che finiscono in scottatura e il sole preso a intermittenza, per svago. La FDA documenta anche due danni oculari, la fotocheratite, che guarisce di solito in 24-48 ore, e la cataratta.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IARC, l'agenzia dell'Organizzazione Mondiale della Sanità per la ricerca sul cancro, ha classificato l'uso di lampade abbronzanti come sicuramente cancerogeno, nel Gruppo 1, la stessa categoria del fumo di tabacco e dell'amianto (la categoria dice quanto sono solide le prove, non quanto è alto il rischio); i livelli di radiazione UV emessi sono paragonabili a quelli del sole diretto, e in alcuni casi più intensi. Le stime cambiano con la fascia d'età considerata, la IARC parla di circa il 75% di aumento del rischio di melanoma sotto i 30 anni e l'American Academy of Dermatology del 47% per chi inizia sotto i 20. In Italia il decreto n. 110 del 2011 vieta l'accesso ai minorenni, e lo estende alle donne in gravidanza e a chi ha una storia di neoplasie cutanee.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la FDA la protezione naturale offerta da una pelle abbronzata equivale a un fattore di protezione solare di circa 2-4, molto sotto il minimo raccomandato di 15, e sono parole della stessa agenzia quelle secondo cui non esiste un'abbronzatura sicura. L'abbronzatura è essa stessa il segno di un danno già avvenuto ai melanociti, non uno scudo efficace contro danni futuri. Un secondo falso mito diffuso dice che serva scottarsi per abbronzarsi, ma la tintarella duratura nasce dalla melanogenesi, e sono le esposizioni intense che finiscono in scottatura, più dell'abbronzatura graduale, tra i principali fattori di rischio per il melanoma (American Cancer Society).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vitamina D, coinvolta nello sviluppo dello scheletro e nella protezione delle ossa da malattie come rachitismo, osteomalacia e osteoporosi, si sintetizza nella pelle con l'esposizione UV, ma secondo l'Istituto Superiore di Sanità ne basta una quantità minima, non serve abbronzarsi né restare a lungo al sole. L'errore comune è pensare che più ci si scurisce, più vitamina D si produce, mentre in realtà i due fenomeni non coincidono, per la vitamina D non serve arrivare a un'abbronzatura evidente, e l'abbronzatura vera e propria è il risultato di un processo di difesa molto più lento e cumulativo.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B. Secondo AIRC e American Cancer Society gli UVB agiscono soprattutto sullo strato superficiale della pelle, l'epidermide, e sono la componente principale responsabile delle scottature, oltre a catalizzare la sintesi di vitamina D. Se c'è tempo, seconda domanda dal quiz del Recap, a cosa è legato in particolare il rischio di melanoma? (Alle esposizioni intense che finiscono in scottatura, più che all'abbronzatura lenta e graduale.)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 Un avviso da leggere in classe, questo Recap spiega il meccanismo biologico dell'abbronzatura e riporta i rischi documentati dalle fonti consultate, non è una guida pratica e non indica quanto tempo esporsi al sole, quale protezione solare scegliere o come gestire casi specifici, come nei sospetti, pelli molto chiare o storie familiari di tumori cutanei. Per qualunque valutazione personale il riferimento corretto resta un dermatologo.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SCIENZA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Abbronzatura</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Come funziona la melanina, e perché la pelle si scurisce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PARTIAMO DA QUI</a:t>
            </a:r>
            <a:endParaRPr lang="en-US" sz="1300" dirty="0"/>
          </a:p>
        </p:txBody>
      </p:sp>
      <p:sp>
        <p:nvSpPr>
          <p:cNvPr id="3" name="Shape 1"/>
          <p:cNvSpPr/>
          <p:nvPr/>
        </p:nvSpPr>
        <p:spPr>
          <a:xfrm>
            <a:off x="5190592" y="2106016"/>
            <a:ext cx="2399487"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Perché la pelle si scurisce al</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sole?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Melanociti, tirosinasi e melanina</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Perché una tintarella sparisce in poche ore e un'altra dura</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UVA e UVB, con i rischi documentati</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caso dei lettini abbronzanti</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350" b="1" dirty="0">
                <a:solidFill>
                  <a:schemeClr val="tx1"/>
                </a:solidFill>
                <a:latin typeface="+mj-lt" pitchFamily="34" charset="0"/>
                <a:ea typeface="+mj-lt" pitchFamily="34" charset="-122"/>
                <a:cs typeface="+mj-lt" pitchFamily="34" charset="-120"/>
              </a:rPr>
              <a:t>Cosa succede nella pelle</a:t>
            </a:r>
            <a:endParaRPr lang="en-US" sz="33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Melanociti, tirosinasi e una doppia protezione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TRE NOMI DA RICORDARE</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Melanociti</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Cellule dello strato basale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Arrivano dalla cresta neurale dell'embrione</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Tirosinasi</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L'enzima che avvia il processo</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Converte la tirosina in eumelanina</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Melanina</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Il pigmento bruno-nero</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Assorbe gli UV e neutralizza i radicali</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UNA CURIOSITÀ</a:t>
            </a:r>
            <a:endParaRPr lang="en-US" sz="1300" dirty="0"/>
          </a:p>
        </p:txBody>
      </p:sp>
      <p:sp>
        <p:nvSpPr>
          <p:cNvPr id="3" name="Shape 1"/>
          <p:cNvSpPr/>
          <p:nvPr/>
        </p:nvSpPr>
        <p:spPr>
          <a:xfrm>
            <a:off x="503936" y="2843632"/>
            <a:ext cx="2963316"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Da dove arrivano i</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melanociti?</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250" b="1" dirty="0">
                <a:solidFill>
                  <a:schemeClr val="tx1"/>
                </a:solidFill>
                <a:latin typeface="+mj-lt" pitchFamily="34" charset="0"/>
                <a:ea typeface="+mj-lt" pitchFamily="34" charset="-122"/>
                <a:cs typeface="+mj-lt" pitchFamily="34" charset="-120"/>
              </a:rPr>
              <a:t>Abbronzatura immediata e ritardata</a:t>
            </a:r>
            <a:endParaRPr lang="en-US" sz="22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Una compare in minuti, l'altra dopo giorni</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IMMEDIATA CONTRO RITARDATA</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Immediata</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QUANDO</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In pochi minuti</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COME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Ossida la melanina già lì</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Ritardata</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QUANDO</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Dopo circa due giorni</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COME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Sintetizza nuova melanina</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Quella che dura nasce dalla melanogenesi, innescata dagli UVB.</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 TEMPI DELLA PELLE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15580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Sbiadisce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nel giro di poche ore</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Melanogenesi</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nuova melanina</a:t>
            </a:r>
            <a:endParaRPr lang="en-US" sz="1600" dirty="0"/>
          </a:p>
        </p:txBody>
      </p:sp>
      <p:sp>
        <p:nvSpPr>
          <p:cNvPr id="6" name="Shape 4"/>
          <p:cNvSpPr/>
          <p:nvPr/>
        </p:nvSpPr>
        <p:spPr>
          <a:xfrm>
            <a:off x="91440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Pochi minuti</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l'abbronzatura immediata</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Due giorni</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compare la ritardata</a:t>
            </a:r>
            <a:endParaRPr lang="en-US" sz="1400" dirty="0"/>
          </a:p>
        </p:txBody>
      </p:sp>
      <p:sp>
        <p:nvSpPr>
          <p:cNvPr id="10" name="Shape 8"/>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Una settimana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massima intensità</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UVA, UVB e i rischi</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Tre bande diverse, effetti diversi sulla pelle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IL PIÙ ABBONDANTE</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UVA</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3950" b="1" dirty="0">
                <a:solidFill>
                  <a:schemeClr val="bg1"/>
                </a:solidFill>
                <a:latin typeface="+mj-lt" pitchFamily="34" charset="0"/>
                <a:ea typeface="+mj-lt" pitchFamily="34" charset="-122"/>
                <a:cs typeface="+mj-lt" pitchFamily="34" charset="-120"/>
              </a:rPr>
              <a:t>315-400</a:t>
            </a:r>
            <a:pPr indent="0" marL="0">
              <a:buNone/>
            </a:pPr>
            <a:r>
              <a:rPr lang="en-US" sz="1600" b="1" dirty="0">
                <a:solidFill>
                  <a:schemeClr val="bg1"/>
                </a:solidFill>
                <a:latin typeface="+mj-lt" pitchFamily="34" charset="0"/>
                <a:ea typeface="+mj-lt" pitchFamily="34" charset="-122"/>
                <a:cs typeface="+mj-lt" pitchFamily="34" charset="-120"/>
              </a:rPr>
              <a:t> nm</a:t>
            </a:r>
            <a:endParaRPr lang="en-US" sz="395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Circa il 95% degli UV al suolo</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LE SCOTTATURE</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UVB</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3950" b="1" dirty="0">
                <a:solidFill>
                  <a:schemeClr val="bg1"/>
                </a:solidFill>
                <a:latin typeface="+mj-lt" pitchFamily="34" charset="0"/>
                <a:ea typeface="+mj-lt" pitchFamily="34" charset="-122"/>
                <a:cs typeface="+mj-lt" pitchFamily="34" charset="-120"/>
              </a:rPr>
              <a:t>280-315</a:t>
            </a:r>
            <a:pPr indent="0" marL="0">
              <a:buNone/>
            </a:pPr>
            <a:r>
              <a:rPr lang="en-US" sz="1600" b="1" dirty="0">
                <a:solidFill>
                  <a:schemeClr val="bg1"/>
                </a:solidFill>
                <a:latin typeface="+mj-lt" pitchFamily="34" charset="0"/>
                <a:ea typeface="+mj-lt" pitchFamily="34" charset="-122"/>
                <a:cs typeface="+mj-lt" pitchFamily="34" charset="-120"/>
              </a:rPr>
              <a:t> nm</a:t>
            </a:r>
            <a:endParaRPr lang="en-US" sz="395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In gran parte bloccati dall'ozono</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NON CI ARRIVA</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UVC</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3850" b="1" dirty="0">
                <a:solidFill>
                  <a:schemeClr val="accent1"/>
                </a:solidFill>
                <a:latin typeface="+mj-lt" pitchFamily="34" charset="0"/>
                <a:ea typeface="+mj-lt" pitchFamily="34" charset="-122"/>
                <a:cs typeface="+mj-lt" pitchFamily="34" charset="-120"/>
              </a:rPr>
              <a:t>100-280</a:t>
            </a:r>
            <a:pPr indent="0" marL="0">
              <a:buNone/>
            </a:pPr>
            <a:r>
              <a:rPr lang="en-US" sz="1600" b="1" dirty="0">
                <a:solidFill>
                  <a:schemeClr val="accent1"/>
                </a:solidFill>
                <a:latin typeface="+mj-lt" pitchFamily="34" charset="0"/>
                <a:ea typeface="+mj-lt" pitchFamily="34" charset="-122"/>
                <a:cs typeface="+mj-lt" pitchFamily="34" charset="-120"/>
              </a:rPr>
              <a:t> nm</a:t>
            </a:r>
            <a:endParaRPr lang="en-US" sz="385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Bloccato dall'atmosfera</a:t>
            </a:r>
            <a:endParaRPr lang="en-US" sz="13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MELANOMA, IN CIFRE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330.000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nuovi casi nel 2022, oltre</a:t>
            </a:r>
            <a:pPr indent="0" marL="0">
              <a:lnSpc>
                <a:spcPct val="120000"/>
              </a:lnSpc>
              <a:buNone/>
            </a:pPr>
            <a:r>
              <a:rPr lang="en-US" sz="1500" dirty="0">
                <a:solidFill>
                  <a:schemeClr val="tx2"/>
                </a:solidFill>
                <a:latin typeface="+mn-lt" pitchFamily="34" charset="0"/>
                <a:ea typeface="+mn-lt" pitchFamily="34" charset="-122"/>
                <a:cs typeface="+mn-lt" pitchFamily="34" charset="-120"/>
              </a:rPr>
              <a:t>: di melanoma cutaneo nel mondo (IARC, GLOBOCAN)</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12.700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nuovi casi stimati in Italia</a:t>
            </a:r>
            <a:pPr indent="0" marL="0">
              <a:lnSpc>
                <a:spcPct val="120000"/>
              </a:lnSpc>
              <a:buNone/>
            </a:pPr>
            <a:r>
              <a:rPr lang="en-US" sz="1500" dirty="0">
                <a:solidFill>
                  <a:schemeClr val="tx2"/>
                </a:solidFill>
                <a:latin typeface="+mn-lt" pitchFamily="34" charset="0"/>
                <a:ea typeface="+mn-lt" pitchFamily="34" charset="-122"/>
                <a:cs typeface="+mn-lt" pitchFamily="34" charset="-120"/>
              </a:rPr>
              <a:t>: nel 2022, secondo AIOM e AIRTUM</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88-91%</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sopravvivenza netta a 5 anni</a:t>
            </a:r>
            <a:pPr indent="0" marL="0">
              <a:lnSpc>
                <a:spcPct val="120000"/>
              </a:lnSpc>
              <a:buNone/>
            </a:pPr>
            <a:r>
              <a:rPr lang="en-US" sz="1500" dirty="0">
                <a:solidFill>
                  <a:schemeClr val="tx2"/>
                </a:solidFill>
                <a:latin typeface="+mn-lt" pitchFamily="34" charset="0"/>
                <a:ea typeface="+mn-lt" pitchFamily="34" charset="-122"/>
                <a:cs typeface="+mn-lt" pitchFamily="34" charset="-120"/>
              </a:rPr>
              <a:t>: uomini e donne, stime AIOM 2022; nel 1960 era il 50%</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850" b="1" dirty="0">
                <a:solidFill>
                  <a:schemeClr val="tx1"/>
                </a:solidFill>
                <a:latin typeface="+mj-lt" pitchFamily="34" charset="0"/>
                <a:ea typeface="+mj-lt" pitchFamily="34" charset="-122"/>
                <a:cs typeface="+mj-lt" pitchFamily="34" charset="-120"/>
              </a:rPr>
              <a:t>Il caso dei lettini abbronzanti</a:t>
            </a:r>
            <a:endParaRPr lang="en-US" sz="28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Gruppo 1, e le convinzioni che non reggono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LETTINI ABBRONZANTI, QUELLO CHE DICONO LE FONTI</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IARC</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Gruppo 1</a:t>
            </a:r>
            <a:pPr indent="0" marL="0">
              <a:lnSpc>
                <a:spcPct val="120000"/>
              </a:lnSpc>
              <a:buNone/>
            </a:pPr>
            <a:r>
              <a:rPr lang="en-US" sz="1500" dirty="0">
                <a:solidFill>
                  <a:schemeClr val="tx2"/>
                </a:solidFill>
                <a:latin typeface="+mn-lt" pitchFamily="34" charset="0"/>
                <a:ea typeface="+mn-lt" pitchFamily="34" charset="-122"/>
                <a:cs typeface="+mn-lt" pitchFamily="34" charset="-120"/>
              </a:rPr>
              <a:t>: cancerogeni certi, come il fumo di tabacco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75%</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rischio di melanoma</a:t>
            </a:r>
            <a:pPr indent="0" marL="0">
              <a:lnSpc>
                <a:spcPct val="120000"/>
              </a:lnSpc>
              <a:buNone/>
            </a:pPr>
            <a:r>
              <a:rPr lang="en-US" sz="1500" dirty="0">
                <a:solidFill>
                  <a:schemeClr val="tx2"/>
                </a:solidFill>
                <a:latin typeface="+mn-lt" pitchFamily="34" charset="0"/>
                <a:ea typeface="+mn-lt" pitchFamily="34" charset="-122"/>
                <a:cs typeface="+mn-lt" pitchFamily="34" charset="-120"/>
              </a:rPr>
              <a:t>: in più per chi li usa sotto i 30 anni</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47%</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per chi inizia sotto i 20</a:t>
            </a:r>
            <a:pPr indent="0" marL="0">
              <a:lnSpc>
                <a:spcPct val="120000"/>
              </a:lnSpc>
              <a:buNone/>
            </a:pPr>
            <a:r>
              <a:rPr lang="en-US" sz="1500" dirty="0">
                <a:solidFill>
                  <a:schemeClr val="tx2"/>
                </a:solidFill>
                <a:latin typeface="+mn-lt" pitchFamily="34" charset="0"/>
                <a:ea typeface="+mn-lt" pitchFamily="34" charset="-122"/>
                <a:cs typeface="+mn-lt" pitchFamily="34" charset="-120"/>
              </a:rPr>
              <a:t>: secondo l'American Academy of Dermatology</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Non esiste un'abbronzatura sicura.</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Sono parole della FDA. La protezione naturale di una pelle abbronzata vale un SPF di circa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2-4</a:t>
            </a:r>
            <a:pPr indent="0" marL="0">
              <a:lnSpc>
                <a:spcPct val="125000"/>
              </a:lnSpc>
              <a:buNone/>
            </a:pPr>
            <a:r>
              <a:rPr lang="en-US" sz="1750" dirty="0">
                <a:solidFill>
                  <a:srgbClr val="D8D6CF"/>
                </a:solidFill>
                <a:latin typeface="+mn-lt" pitchFamily="34" charset="0"/>
                <a:ea typeface="+mn-lt" pitchFamily="34" charset="-122"/>
                <a:cs typeface="+mn-lt" pitchFamily="34" charset="-120"/>
              </a:rPr>
              <a:t>, molto sotto il minimo raccomandato di </a:t>
            </a:r>
            <a:pPr indent="0" marL="0">
              <a:lnSpc>
                <a:spcPct val="125000"/>
              </a:lnSpc>
              <a:buNone/>
            </a:pPr>
            <a:r>
              <a:rPr lang="en-US" sz="1750" b="1" dirty="0">
                <a:solidFill>
                  <a:schemeClr val="bg1"/>
                </a:solidFill>
                <a:latin typeface="+mn-lt" pitchFamily="34" charset="0"/>
                <a:ea typeface="+mn-lt" pitchFamily="34" charset="-122"/>
                <a:cs typeface="+mn-lt" pitchFamily="34" charset="-120"/>
              </a:rPr>
              <a:t>15</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VITAMINA D CONTRO TINTARELLA</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Vitamina D</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QUANTA ESPOSIZIONE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Una minima (ISS)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 COSA SERVE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Protegge le ossa</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Abbronzatura</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QUANTA ESPOSIZIONE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Un processo cumulativo</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 COSA SERVE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Difesa da un danno UV</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Per la vitamina D, secondo l'ISS, basta un'esposizione minima.</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Quale radiazione UV è la causa principale delle scottature?</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UVA</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UVB</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UVC</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recaplica.com/it/scienza/abbronzatura-come-funziona/</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Istituto Superiore di Sanità · AIRC · American Cancer Society · FDA · American Academy of Dermatology · DermNet NZ · PMC/NIH</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Abbronzatura: come funziona la melanina e perché la pelle si scurisce — Recap</dc:title>
  <dc:subject>PptxGenJS Presentation</dc:subject>
  <dc:creator>Recaplica</dc:creator>
  <cp:lastModifiedBy>Recaplica</cp:lastModifiedBy>
  <cp:revision>1</cp:revision>
  <dcterms:created xsi:type="dcterms:W3CDTF">2026-09-29T17:01:07Z</dcterms:created>
  <dcterms:modified xsi:type="dcterms:W3CDTF">2026-09-29T17:01:07Z</dcterms:modified>
</cp:coreProperties>
</file>