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eg"/>
  <Default Extension="jpg" ContentType="image/jpg"/>
  <Default Extension="svg" ContentType="image/svg+xml"/>
  <Default Extension="png" ContentType="image/png"/>
  <Default Extension="gif" ContentType="image/gif"/>
  <Default Extension="m4v" ContentType="video/mp4"/>
  <Default Extension="mp4" ContentType="video/mp4"/>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notesMasters/notesMaster1.xml" ContentType="application/vnd.openxmlformats-officedocument.presentationml.notesMaster+xml"/>
  <Override PartName="/ppt/slideMasters/slideMaster1.xml" ContentType="application/vnd.openxmlformats-officedocument.presentationml.slideMaster+xml"/>
  <Override PartName="/ppt/slides/slide1.xml" ContentType="application/vnd.openxmlformats-officedocument.presentationml.slide+xml"/>
  <Override PartName="/ppt/slideMasters/slideMaster2.xml" ContentType="application/vnd.openxmlformats-officedocument.presentationml.slideMaster+xml"/>
  <Override PartName="/ppt/slides/slide2.xml" ContentType="application/vnd.openxmlformats-officedocument.presentationml.slide+xml"/>
  <Override PartName="/ppt/slideMasters/slideMaster3.xml" ContentType="application/vnd.openxmlformats-officedocument.presentationml.slideMaster+xml"/>
  <Override PartName="/ppt/slides/slide3.xml" ContentType="application/vnd.openxmlformats-officedocument.presentationml.slide+xml"/>
  <Override PartName="/ppt/slideMasters/slideMaster4.xml" ContentType="application/vnd.openxmlformats-officedocument.presentationml.slideMaster+xml"/>
  <Override PartName="/ppt/slides/slide4.xml" ContentType="application/vnd.openxmlformats-officedocument.presentationml.slide+xml"/>
  <Override PartName="/ppt/slideMasters/slideMaster5.xml" ContentType="application/vnd.openxmlformats-officedocument.presentationml.slideMaster+xml"/>
  <Override PartName="/ppt/slides/slide5.xml" ContentType="application/vnd.openxmlformats-officedocument.presentationml.slide+xml"/>
  <Override PartName="/ppt/slideMasters/slideMaster6.xml" ContentType="application/vnd.openxmlformats-officedocument.presentationml.slideMaster+xml"/>
  <Override PartName="/ppt/slides/slide6.xml" ContentType="application/vnd.openxmlformats-officedocument.presentationml.slide+xml"/>
  <Override PartName="/ppt/slideMasters/slideMaster7.xml" ContentType="application/vnd.openxmlformats-officedocument.presentationml.slideMaster+xml"/>
  <Override PartName="/ppt/slides/slide7.xml" ContentType="application/vnd.openxmlformats-officedocument.presentationml.slide+xml"/>
  <Override PartName="/ppt/slideMasters/slideMaster8.xml" ContentType="application/vnd.openxmlformats-officedocument.presentationml.slideMaster+xml"/>
  <Override PartName="/ppt/slides/slide8.xml" ContentType="application/vnd.openxmlformats-officedocument.presentationml.slide+xml"/>
  <Override PartName="/ppt/slideMasters/slideMaster9.xml" ContentType="application/vnd.openxmlformats-officedocument.presentationml.slideMaster+xml"/>
  <Override PartName="/ppt/slides/slide9.xml" ContentType="application/vnd.openxmlformats-officedocument.presentationml.slide+xml"/>
  <Override PartName="/ppt/slideMasters/slideMaster10.xml" ContentType="application/vnd.openxmlformats-officedocument.presentationml.slideMaster+xml"/>
  <Override PartName="/ppt/slides/slide10.xml" ContentType="application/vnd.openxmlformats-officedocument.presentationml.slide+xml"/>
  <Override PartName="/ppt/slideMasters/slideMaster11.xml" ContentType="application/vnd.openxmlformats-officedocument.presentationml.slideMaster+xml"/>
  <Override PartName="/ppt/slides/slide11.xml" ContentType="application/vnd.openxmlformats-officedocument.presentationml.slide+xml"/>
  <Override PartName="/ppt/slideMasters/slideMaster12.xml" ContentType="application/vnd.openxmlformats-officedocument.presentationml.slideMaster+xml"/>
  <Override PartName="/ppt/slides/slide12.xml" ContentType="application/vnd.openxmlformats-officedocument.presentationml.slide+xml"/>
  <Override PartName="/ppt/slideMasters/slideMaster13.xml" ContentType="application/vnd.openxmlformats-officedocument.presentationml.slideMaster+xml"/>
  <Override PartName="/ppt/slides/slide13.xml" ContentType="application/vnd.openxmlformats-officedocument.presentationml.slide+xml"/>
  <Override PartName="/ppt/slideMasters/slideMaster14.xml" ContentType="application/vnd.openxmlformats-officedocument.presentationml.slideMaster+xml"/>
  <Override PartName="/ppt/slides/slide14.xml" ContentType="application/vnd.openxmlformats-officedocument.presentationml.slide+xml"/>
  <Override PartName="/ppt/slideMasters/slideMaster15.xml" ContentType="application/vnd.openxmlformats-officedocument.presentationml.slideMaster+xml"/>
  <Override PartName="/ppt/slides/slide15.xml" ContentType="application/vnd.openxmlformats-officedocument.presentationml.slide+xml"/>
  <Override PartName="/ppt/slideMasters/slideMaster16.xml" ContentType="application/vnd.openxmlformats-officedocument.presentationml.slideMaster+xml"/>
  <Override PartName="/ppt/slides/slide16.xml" ContentType="application/vnd.openxmlformats-officedocument.presentationml.slide+xml"/>
  <Override PartName="/ppt/slideMasters/slideMaster17.xml" ContentType="application/vnd.openxmlformats-officedocument.presentationml.slideMaster+xml"/>
  <Override PartName="/ppt/slides/slide17.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Default Extension="fntdata" ContentType="application/x-fontdata"/>
</Types>
</file>

<file path=_rels/.rels><?xml version="1.0" encoding="UTF-8" standalone="yes"?>
<Relationships xmlns="http://schemas.openxmlformats.org/package/2006/relationships">
		<Relationship Id="rId1" Type="http://schemas.openxmlformats.org/officeDocument/2006/relationships/extended-properties" Target="docProps/app.xml"/>
		<Relationship Id="rId2" Type="http://schemas.openxmlformats.org/package/2006/relationships/metadata/core-properties" Target="docProps/core.xml"/>
		<Relationship Id="rId3"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autoCompressPictures="0">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Lst>
  <p:notesMasterIdLst>
    <p:notesMasterId r:id="rId19"/>
  </p:notesMasterIdLst>
  <p:sldSz cx="9144000" cy="5143500"/>
  <p:notesSz cx="5143500" cy="9144000"/>
  <p:embeddedFontLst>
    <p:embeddedFont>
      <p:font typeface="Bricolage Grotesque"/>
      <p:regular r:id="rId24"/>
      <p:bold r:id="rId25"/>
    </p:embeddedFont>
    <p:embeddedFont>
      <p:font typeface="Atkinson Hyperlegible"/>
      <p:regular r:id="rId26"/>
      <p:bold r:id="rId27"/>
      <p:italic r:id="rId28"/>
    </p:embeddedFont>
  </p:embeddedFontLst>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slide" Target="slides/slide16.xml"/><Relationship Id="rId18" Type="http://schemas.openxmlformats.org/officeDocument/2006/relationships/slide" Target="slides/slide17.xml"/><Relationship Id="rId19" Type="http://schemas.openxmlformats.org/officeDocument/2006/relationships/notesMaster" Target="notesMasters/notesMaster1.xml"/><Relationship Id="rId20" Type="http://schemas.openxmlformats.org/officeDocument/2006/relationships/presProps" Target="presProps.xml"/><Relationship Id="rId21" Type="http://schemas.openxmlformats.org/officeDocument/2006/relationships/viewProps" Target="viewProps.xml"/><Relationship Id="rId22" Type="http://schemas.openxmlformats.org/officeDocument/2006/relationships/theme" Target="theme/theme1.xml"/><Relationship Id="rId23" Type="http://schemas.openxmlformats.org/officeDocument/2006/relationships/tableStyles" Target="tableStyles.xml"/><Relationship Id="rId24" Type="http://schemas.openxmlformats.org/officeDocument/2006/relationships/font" Target="fonts/font1.fntdata"/><Relationship Id="rId25" Type="http://schemas.openxmlformats.org/officeDocument/2006/relationships/font" Target="fonts/font2.fntdata"/><Relationship Id="rId26" Type="http://schemas.openxmlformats.org/officeDocument/2006/relationships/font" Target="fonts/font3.fntdata"/><Relationship Id="rId27" Type="http://schemas.openxmlformats.org/officeDocument/2006/relationships/font" Target="fonts/font4.fntdata"/><Relationship Id="rId28" Type="http://schemas.openxmlformats.org/officeDocument/2006/relationships/font" Target="fonts/font5.fntdata"/></Relationships>
</file>

<file path=ppt/notesMasters/_rels/notesMaster1.xml.rels><?xml version="1.0" encoding="UTF-8" standalone="yes"?>
<Relationships xmlns="http://schemas.openxmlformats.org/package/2006/relationships">
		<Relationship Id="rId1" Type="http://schemas.openxmlformats.org/officeDocument/2006/relationships/theme" Target="../theme/theme1.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xml"/>
		</Relationships>
</file>

<file path=ppt/notesSlides/_rels/notesSlide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xml"/>
		</Relationships>
</file>

<file path=ppt/notesSlides/_rels/notesSlide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xml"/>
		</Relationships>
</file>

<file path=ppt/notesSlides/_rels/notesSlide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xml"/>
		</Relationships>
</file>

<file path=ppt/notesSlides/_rels/notesSlide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xml"/>
		</Relationships>
</file>

<file path=ppt/notesSlides/_rels/notesSlide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xml"/>
		</Relationships>
</file>

<file path=ppt/notesSlides/_rels/notesSlide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xml"/>
		</Relationships>
</file>

<file path=ppt/notesSlides/_rels/notesSlide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xml"/>
		</Relationships>
</file>

<file path=ppt/notesSlides/_rels/notesSlide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xml"/>
		</Relationships>
</file>

<file path=ppt/notesSlides/_rels/notesSlide1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xml"/>
		</Relationships>
</file>

<file path=ppt/notesSlides/_rels/notesSlide1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1.xml"/>
		</Relationships>
</file>

<file path=ppt/notesSlides/_rels/notesSlide1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2.xml"/>
		</Relationships>
</file>

<file path=ppt/notesSlides/_rels/notesSlide1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3.xml"/>
		</Relationships>
</file>

<file path=ppt/notesSlides/_rels/notesSlide1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4.xml"/>
		</Relationships>
</file>

<file path=ppt/notesSlides/_rels/notesSlide1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5.xml"/>
		</Relationships>
</file>

<file path=ppt/notesSlides/_rels/notesSlide1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6.xml"/>
		</Relationships>
</file>

<file path=ppt/notesSlides/_rels/notesSlide1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7.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Luigi Pirandello è stato uno scrittore e drammaturgo siciliano, nato ad Agrigento nel 1867 e morto a Roma nel 1936, tra i nomi più importanti della letteratura italiana del Novecento. Oggi vediamo la sua vita, il saggio da cui nasce tutta la sua scrittura, il teatro che ha cambiato le regole della scena e il Nobel del 1934.</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È la domanda che Uno, nessuno e centomila, il romanzo del 1926, porta alle estreme conseguenze. Al centro dell'opera di Pirandello c'è il contrasto tra la forma, cioè la maschera imposta da società, famiglia e convenzioni, e la vita, che muta di continuo e smentisce ogni ruolo fisso.</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Nasce il 28 giugno 1867 a Girgenti, oggi Agrigento, in una contrada di campagna chiamata Caos, dove la madre si era rifugiata per sfuggire all'epidemia di colera. Studia tra Palermo, Roma e Bonn, dove nel 1891 discute una dissertazione sul dialetto della sua città natale. Nel 1894 sposa Antonietta Portulano, un matrimonio combinato dalle famiglie, e dal 1897 al 1922 insegna estetica e stilistica in un istituto romano.</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Il 1903 è lo spartiacque, l'impresa mineraria del padre crolla e il patrimonio di famiglia ne esce gravemente intaccato. Da lì in avanti Pirandello scrive non solo per vocazione ma per necessità. Il titolo Novelle per un anno dichiara il progetto, una novella per ogni giorno dell'anno, trecentosessantacinque in tutto, un piano rimasto incompiuto.</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Nel saggio del 1908 la distinzione è precisa, ed è quella che si chiede a ogni verifica. Davanti a una vecchia signora goffamente truccata e vestita da giovane, la prima reazione è la risata, il comico, che Pirandello chiama avvertimento del contrario, cioè l'accorgersi d'istinto che qualcosa stona. Se la riflessione ci porta a chiederci perché lo faccia, magari nell'illusione dolorosa di trattenere l'affetto di un marito più giovane, il riso si mescola alla comprensione, ed è il sentimento del contrario, l'umorismo vero.</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Ogni persona si costruisce una forma, una maschera fatta di ruoli e abitudini con cui affronta il mondo, ma la vita, che cambia di continuo, prima o poi la smentisce e ne rivela la contraddizione. È il filo che tiene insieme romanzi, novelle e teatro. Nel fu Mattia Pascal, del 1904, un uomo approfitta di un equivoco burocratico per farsi credere morto e ricominciare altrove, salvo scoprire che sfuggire alla propria identità è più complicato del previsto.</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Sei figure rimaste senza una storia compiuta irrompono nel teatro dove una compagnia sta provando un altro spettacolo, e chiedono al capocomico di dare loro la forma drammatica che l'autore che le ha immaginate non ha mai finito di scrivere. Lo spettatore osserva il tentativo, messo in scena davanti a lui, di costruire una storia ancora incompiuta, con attori, regista e quinte visibili. È così che Pirandello inventa il teatro nel teatro, ripreso poi in Ciascuno a suo modo, del 1924, e in Questa sera si recita a soggetto, del 1930.</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La prima di Sei personaggi in cerca d'autore, il 9 maggio 1921 al Teatro Valle di Roma con la compagnia di Dario Niccodemi, è un disastro. Il pubblico contesta duramente lo spettacolo, che sovverte regole della messinscena considerate fino a quel momento intoccabili, e la produzione resiste solo quattro serate. Il giudizio cambia in fretta con le repliche di Bologna e poi di Milano, il 27 settembre 1921, fino al trionfo che consacra la stagione 1921-1922. Da lì la fama cresce anche fuori dall'Italia.</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Il comitato premia il lavoro sul teatro nel suo complesso, non un singolo libro. Il fu Mattia Pascal resta il capolavoro narrativo, ma è un'opera di trent'anni prima del riconoscimento e riguarda un genere diverso. La cerimonia si tiene a Stoccolma il 10 dicembre 1934, e il premio viene consegnato dalle mani del re di Svezia Gustavo V.</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Nel 1924 Pirandello si era iscritto al Partito Nazionale Fascista, un gesto che a suo tempo suscitò un pubblico scandalo. Muore a Roma il 10 dicembre 1936, la stessa data della cerimonia di Stoccolma, due anni esatti dopo. La casa dove nacque è una Casa Museo, dichiarata monumento nazionale nel 1949 e acquisita dalla Regione Siciliana dal 1952, riaperta il 10 dicembre 2021 con un percorso multimediale e la voce narrante dell'attore Leo Gullotta.</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Risposta B. Il fu Mattia Pascal, pubblicato nel 1904, è considerato il suo capolavoro narrativo; Uno, nessuno e centomila, del 1926, è un altro romanzo importante, ma successivo. Se c'è tempo, seconda domanda dal quiz del Recap, vero o falso, la prima di Sei personaggi in cerca d'autore fu accolta con entusiasmo dal pubblico romano. Falso, fu un fiasco clamoroso e lo spettacolo resistette solo quattro sere.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Per ripassare, sul Recap online ci sono il quiz da 5 domande e le 8 flashcards, con tutte le fonti complete in fondo alla pagina.</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17</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image" Target="../media/image-1002-1.png"/><Relationship Id="rId2"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image" Target="../media/image-1003-1.png"/><Relationship Id="rId2"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image" Target="../media/image-1008-1.png"/><Relationship Id="rId2"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L_COVER">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5143500"/>
          </a:xfrm>
          <a:prstGeom prst="rect">
            <a:avLst/>
          </a:prstGeom>
          <a:solidFill>
            <a:schemeClr val="accent1"/>
          </a:solidFill>
          <a:ln/>
        </p:spPr>
      </p:sp>
      <p:sp>
        <p:nvSpPr>
          <p:cNvPr id="3" name="Shape 1"/>
          <p:cNvSpPr/>
          <p:nvPr/>
        </p:nvSpPr>
        <p:spPr>
          <a:xfrm>
            <a:off x="0" y="4869180"/>
            <a:ext cx="9144000" cy="274320"/>
          </a:xfrm>
          <a:prstGeom prst="rect">
            <a:avLst/>
          </a:prstGeom>
          <a:solidFill>
            <a:schemeClr val="accent2"/>
          </a:solidFill>
          <a:ln/>
        </p:spPr>
      </p:sp>
      <p:pic>
        <p:nvPicPr>
          <p:cNvPr id="4" name="Image 0" descr="scripts/assets/deck-logo-glyph.png">    </p:cNvPr>
          <p:cNvPicPr>
            <a:picLocks noChangeAspect="1"/>
          </p:cNvPicPr>
          <p:nvPr/>
        </p:nvPicPr>
        <p:blipFill>
          <a:blip r:embed="rId1"/>
          <a:stretch>
            <a:fillRect/>
          </a:stretch>
        </p:blipFill>
        <p:spPr>
          <a:xfrm>
            <a:off x="7635240" y="384048"/>
            <a:ext cx="1005840" cy="1005840"/>
          </a:xfrm>
          <a:prstGeom prst="rect">
            <a:avLst/>
          </a:prstGeom>
        </p:spPr>
      </p:pic>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L_PLAIN">
    <p:bg>
      <p:bgPr>
        <a:solidFill>
          <a:schemeClr val="bg1"/>
        </a:solidFill>
      </p:bgPr>
    </p:bg>
    <p:spTree>
      <p:nvGrpSpPr>
        <p:cNvPr id="1" name=""/>
        <p:cNvGrpSpPr/>
        <p:nvPr/>
      </p:nvGrpSpPr>
      <p:grpSpPr>
        <a:xfrm>
          <a:off x="0" y="0"/>
          <a:ext cx="0" cy="0"/>
          <a:chOff x="0" y="0"/>
          <a:chExt cx="0" cy="0"/>
        </a:xfrm>
      </p:grpSpPr>
      <p:pic>
        <p:nvPicPr>
          <p:cNvPr id="2" name="Image 0" descr="scripts/assets/deck-logo-tile.png">    </p:cNvPr>
          <p:cNvPicPr>
            <a:picLocks noChangeAspect="1"/>
          </p:cNvPicPr>
          <p:nvPr/>
        </p:nvPicPr>
        <p:blipFill>
          <a:blip r:embed="rId1"/>
          <a:stretch>
            <a:fillRect/>
          </a:stretch>
        </p:blipFill>
        <p:spPr>
          <a:xfrm>
            <a:off x="502920" y="4791456"/>
            <a:ext cx="201168" cy="201168"/>
          </a:xfrm>
          <a:prstGeom prst="rect">
            <a:avLst/>
          </a:prstGeom>
        </p:spPr>
      </p:pic>
      <p:sp>
        <p:nvSpPr>
          <p:cNvPr id="3" name="Text 0"/>
          <p:cNvSpPr/>
          <p:nvPr/>
        </p:nvSpPr>
        <p:spPr>
          <a:xfrm>
            <a:off x="749808" y="4754880"/>
            <a:ext cx="1463040" cy="274320"/>
          </a:xfrm>
          <a:prstGeom prst="rect">
            <a:avLst/>
          </a:prstGeom>
          <a:noFill/>
          <a:ln/>
        </p:spPr>
        <p:txBody>
          <a:bodyPr wrap="square" rtlCol="0" anchor="ctr"/>
          <a:lstStyle/>
          <a:p>
            <a:pPr indent="0" marL="0">
              <a:buNone/>
            </a:pPr>
            <a:r>
              <a:rPr lang="en-US" sz="1200" b="1" dirty="0">
                <a:solidFill>
                  <a:schemeClr val="accent1"/>
                </a:solidFill>
                <a:latin typeface="+mj-lt" pitchFamily="34" charset="0"/>
                <a:ea typeface="+mj-lt" pitchFamily="34" charset="-122"/>
                <a:cs typeface="+mj-lt" pitchFamily="34" charset="-120"/>
              </a:rPr>
              <a:t>recaplica</a:t>
            </a:r>
            <a:endParaRPr lang="en-US" sz="12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1003</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L_CHAPTER">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108960" cy="5143500"/>
          </a:xfrm>
          <a:prstGeom prst="rect">
            <a:avLst/>
          </a:prstGeom>
          <a:solidFill>
            <a:schemeClr val="accent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1004</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L_PORTRAIT">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474720" cy="5143500"/>
          </a:xfrm>
          <a:prstGeom prst="rect">
            <a:avLst/>
          </a:prstGeom>
          <a:solidFill>
            <a:schemeClr val="tx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1005</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p:cSld name="L_TRIPTYCH">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048000" cy="5143500"/>
          </a:xfrm>
          <a:prstGeom prst="rect">
            <a:avLst/>
          </a:prstGeom>
          <a:solidFill>
            <a:schemeClr val="tx1"/>
          </a:solidFill>
          <a:ln/>
        </p:spPr>
      </p:sp>
      <p:sp>
        <p:nvSpPr>
          <p:cNvPr id="3" name="Shape 1"/>
          <p:cNvSpPr/>
          <p:nvPr/>
        </p:nvSpPr>
        <p:spPr>
          <a:xfrm>
            <a:off x="3048000" y="0"/>
            <a:ext cx="3048000" cy="5143500"/>
          </a:xfrm>
          <a:prstGeom prst="rect">
            <a:avLst/>
          </a:prstGeom>
          <a:solidFill>
            <a:schemeClr val="accent1"/>
          </a:solidFill>
          <a:ln/>
        </p:spPr>
      </p:sp>
      <p:sp>
        <p:nvSpPr>
          <p:cNvPr id="4" name="Shape 2"/>
          <p:cNvSpPr/>
          <p:nvPr/>
        </p:nvSpPr>
        <p:spPr>
          <a:xfrm>
            <a:off x="6096000" y="0"/>
            <a:ext cx="0" cy="5143500"/>
          </a:xfrm>
          <a:prstGeom prst="line">
            <a:avLst/>
          </a:prstGeom>
          <a:noFill/>
          <a:ln w="12700">
            <a:solidFill>
              <a:srgbClr val="E3DDCF"/>
            </a:solidFill>
            <a:prstDash val="solid"/>
          </a:ln>
        </p:spPr>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p:cSld name="L_STATEMENT">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5143500"/>
          </a:xfrm>
          <a:prstGeom prst="rect">
            <a:avLst/>
          </a:prstGeom>
          <a:solidFill>
            <a:schemeClr val="tx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rgbClr val="D7E4DF"/>
                </a:solidFill>
              </a:defRPr>
            </a:lvl1pPr>
          </a:lstStyle>
          <a:p>
            <a:pPr algn="r"/>
            <a:fld id="{F7021451-1387-4CA6-816F-3879F97B5CBC}" type="slidenum">
              <a:rPr b="0" lang="en-US"/>
              <a:t>1007</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L_CLOSING">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4005072"/>
          </a:xfrm>
          <a:prstGeom prst="rect">
            <a:avLst/>
          </a:prstGeom>
          <a:solidFill>
            <a:schemeClr val="accent1"/>
          </a:solidFill>
          <a:ln/>
        </p:spPr>
      </p:sp>
      <p:sp>
        <p:nvSpPr>
          <p:cNvPr id="3" name="Shape 1"/>
          <p:cNvSpPr/>
          <p:nvPr/>
        </p:nvSpPr>
        <p:spPr>
          <a:xfrm>
            <a:off x="0" y="4005072"/>
            <a:ext cx="9144000" cy="64008"/>
          </a:xfrm>
          <a:prstGeom prst="rect">
            <a:avLst/>
          </a:prstGeom>
          <a:solidFill>
            <a:schemeClr val="accent2"/>
          </a:solidFill>
          <a:ln/>
        </p:spPr>
      </p:sp>
      <p:pic>
        <p:nvPicPr>
          <p:cNvPr id="4" name="Image 0" descr="scripts/assets/deck-logo-glyph.png">    </p:cNvPr>
          <p:cNvPicPr>
            <a:picLocks noChangeAspect="1"/>
          </p:cNvPicPr>
          <p:nvPr/>
        </p:nvPicPr>
        <p:blipFill>
          <a:blip r:embed="rId1"/>
          <a:stretch>
            <a:fillRect/>
          </a:stretch>
        </p:blipFill>
        <p:spPr>
          <a:xfrm>
            <a:off x="7818120" y="384048"/>
            <a:ext cx="822960" cy="822960"/>
          </a:xfrm>
          <a:prstGeom prst="rect">
            <a:avLst/>
          </a:prstGeom>
        </p:spPr>
      </p:pic>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null</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4.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5.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6.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8.xml"/><Relationship Id="rId2" Type="http://schemas.openxmlformats.org/officeDocument/2006/relationships/notesSlide" Target="../notesSlides/notesSlide17.xml"/></Relationships>
</file>

<file path=ppt/slides/slide1.xml><?xml version="1.0" encoding="utf-8"?>
<p:sld xmlns:a="http://schemas.openxmlformats.org/drawingml/2006/main" xmlns:r="http://schemas.openxmlformats.org/officeDocument/2006/relationships" xmlns:p="http://schemas.openxmlformats.org/presentationml/2006/main">
  <p:cSld name="Slide 1">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D7E4DF"/>
                </a:solidFill>
                <a:latin typeface="+mj-lt" pitchFamily="34" charset="0"/>
                <a:ea typeface="+mj-lt" pitchFamily="34" charset="-122"/>
                <a:cs typeface="+mj-lt" pitchFamily="34" charset="-120"/>
              </a:rPr>
              <a:t>LETTERATURA · RECAP</a:t>
            </a:r>
            <a:endParaRPr lang="en-US" sz="1300" dirty="0"/>
          </a:p>
        </p:txBody>
      </p:sp>
      <p:sp>
        <p:nvSpPr>
          <p:cNvPr id="3" name="Text 1"/>
          <p:cNvSpPr/>
          <p:nvPr/>
        </p:nvSpPr>
        <p:spPr>
          <a:xfrm>
            <a:off x="502920" y="2103120"/>
            <a:ext cx="8138160" cy="1920240"/>
          </a:xfrm>
          <a:prstGeom prst="rect">
            <a:avLst/>
          </a:prstGeom>
          <a:noFill/>
          <a:ln/>
        </p:spPr>
        <p:txBody>
          <a:bodyPr wrap="square" rtlCol="0" anchor="b"/>
          <a:lstStyle/>
          <a:p>
            <a:pPr indent="0" marL="0">
              <a:lnSpc>
                <a:spcPct val="102000"/>
              </a:lnSpc>
              <a:buNone/>
            </a:pPr>
            <a:r>
              <a:rPr lang="en-US" sz="6000" b="1" dirty="0">
                <a:solidFill>
                  <a:schemeClr val="bg1"/>
                </a:solidFill>
                <a:latin typeface="+mj-lt" pitchFamily="34" charset="0"/>
                <a:ea typeface="+mj-lt" pitchFamily="34" charset="-122"/>
                <a:cs typeface="+mj-lt" pitchFamily="34" charset="-120"/>
              </a:rPr>
              <a:t>Luigi Pirandello</a:t>
            </a:r>
            <a:endParaRPr lang="en-US" sz="6000" dirty="0"/>
          </a:p>
        </p:txBody>
      </p:sp>
      <p:sp>
        <p:nvSpPr>
          <p:cNvPr id="4" name="Text 2"/>
          <p:cNvSpPr/>
          <p:nvPr/>
        </p:nvSpPr>
        <p:spPr>
          <a:xfrm>
            <a:off x="548640" y="4114800"/>
            <a:ext cx="8046720" cy="457200"/>
          </a:xfrm>
          <a:prstGeom prst="rect">
            <a:avLst/>
          </a:prstGeom>
          <a:noFill/>
          <a:ln/>
        </p:spPr>
        <p:txBody>
          <a:bodyPr wrap="square" rtlCol="0" anchor="ctr"/>
          <a:lstStyle/>
          <a:p>
            <a:pPr indent="0" marL="0">
              <a:buNone/>
            </a:pPr>
            <a:r>
              <a:rPr lang="en-US" sz="1900" dirty="0">
                <a:solidFill>
                  <a:srgbClr val="D7E4DF"/>
                </a:solidFill>
                <a:latin typeface="+mn-lt" pitchFamily="34" charset="0"/>
                <a:ea typeface="+mn-lt" pitchFamily="34" charset="-122"/>
                <a:cs typeface="+mn-lt" pitchFamily="34" charset="-120"/>
              </a:rPr>
              <a:t>La maschera, la vita e un teatro che si mostra</a:t>
            </a:r>
            <a:endParaRPr lang="en-US" sz="190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3"/>
                </a:solidFill>
                <a:latin typeface="+mj-lt" pitchFamily="34" charset="0"/>
                <a:ea typeface="+mj-lt" pitchFamily="34" charset="-122"/>
                <a:cs typeface="+mj-lt" pitchFamily="34" charset="-120"/>
              </a:rPr>
              <a:t>IL NODO DI TUTTA LA SUA OPERA</a:t>
            </a:r>
            <a:endParaRPr lang="en-US" sz="1300" dirty="0"/>
          </a:p>
        </p:txBody>
      </p:sp>
      <p:sp>
        <p:nvSpPr>
          <p:cNvPr id="3" name="Shape 1"/>
          <p:cNvSpPr/>
          <p:nvPr/>
        </p:nvSpPr>
        <p:spPr>
          <a:xfrm>
            <a:off x="4984394" y="1737208"/>
            <a:ext cx="2116734" cy="348691"/>
          </a:xfrm>
          <a:prstGeom prst="rect">
            <a:avLst/>
          </a:prstGeom>
          <a:solidFill>
            <a:srgbClr val="FFD435"/>
          </a:solidFill>
          <a:ln/>
        </p:spPr>
      </p:sp>
      <p:sp>
        <p:nvSpPr>
          <p:cNvPr id="4" name="Text 2"/>
          <p:cNvSpPr/>
          <p:nvPr/>
        </p:nvSpPr>
        <p:spPr>
          <a:xfrm>
            <a:off x="548640" y="1453896"/>
            <a:ext cx="7955280" cy="2267712"/>
          </a:xfrm>
          <a:prstGeom prst="rect">
            <a:avLst/>
          </a:prstGeom>
          <a:noFill/>
          <a:ln/>
        </p:spPr>
        <p:txBody>
          <a:bodyPr wrap="square" lIns="0" tIns="0" rIns="0" bIns="0" rtlCol="0" anchor="t"/>
          <a:lstStyle/>
          <a:p>
            <a:pPr indent="0" marL="0">
              <a:spcAft>
                <a:spcPts val="528"/>
              </a:spcAft>
              <a:buNone/>
            </a:pPr>
            <a:r>
              <a:rPr lang="en-US" sz="4400" b="1" dirty="0">
                <a:solidFill>
                  <a:schemeClr val="tx1"/>
                </a:solidFill>
                <a:latin typeface="+mj-lt" pitchFamily="34" charset="0"/>
                <a:ea typeface="+mj-lt" pitchFamily="34" charset="-122"/>
                <a:cs typeface="+mj-lt" pitchFamily="34" charset="-120"/>
              </a:rPr>
              <a:t>Quante persone diverse</a:t>
            </a:r>
            <a:endParaRPr lang="en-US" sz="4400" dirty="0"/>
          </a:p>
          <a:p>
            <a:pPr indent="0" marL="0">
              <a:spcAft>
                <a:spcPts val="528"/>
              </a:spcAft>
              <a:buNone/>
            </a:pPr>
            <a:r>
              <a:rPr lang="en-US" sz="4400" b="1" dirty="0">
                <a:solidFill>
                  <a:schemeClr val="tx1"/>
                </a:solidFill>
                <a:latin typeface="+mj-lt" pitchFamily="34" charset="0"/>
                <a:ea typeface="+mj-lt" pitchFamily="34" charset="-122"/>
                <a:cs typeface="+mj-lt" pitchFamily="34" charset="-120"/>
              </a:rPr>
              <a:t>siamo, a seconda di chi ci</a:t>
            </a:r>
            <a:endParaRPr lang="en-US" sz="4400" dirty="0"/>
          </a:p>
          <a:p>
            <a:pPr indent="0" marL="0">
              <a:spcAft>
                <a:spcPts val="528"/>
              </a:spcAft>
              <a:buNone/>
            </a:pPr>
            <a:r>
              <a:rPr lang="en-US" sz="4400" b="1" dirty="0">
                <a:solidFill>
                  <a:schemeClr val="tx1"/>
                </a:solidFill>
                <a:latin typeface="+mj-lt" pitchFamily="34" charset="0"/>
                <a:ea typeface="+mj-lt" pitchFamily="34" charset="-122"/>
                <a:cs typeface="+mj-lt" pitchFamily="34" charset="-120"/>
              </a:rPr>
              <a:t>guarda?</a:t>
            </a:r>
            <a:endParaRPr lang="en-US" sz="44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2</a:t>
            </a:fld>
            <a:endParaRPr lang="en-US"/>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DI COSA PARLIAMO</a:t>
            </a:r>
            <a:endParaRPr lang="en-US" sz="1300" dirty="0"/>
          </a:p>
        </p:txBody>
      </p:sp>
      <p:sp>
        <p:nvSpPr>
          <p:cNvPr id="3" name="Text 1"/>
          <p:cNvSpPr/>
          <p:nvPr/>
        </p:nvSpPr>
        <p:spPr>
          <a:xfrm>
            <a:off x="548640" y="127101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01</a:t>
            </a:r>
            <a:endParaRPr lang="en-US" sz="2000" dirty="0"/>
          </a:p>
        </p:txBody>
      </p:sp>
      <p:sp>
        <p:nvSpPr>
          <p:cNvPr id="4" name="Text 2"/>
          <p:cNvSpPr/>
          <p:nvPr/>
        </p:nvSpPr>
        <p:spPr>
          <a:xfrm>
            <a:off x="1463040" y="123444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Da contrada Caos a Roma</a:t>
            </a:r>
            <a:endParaRPr lang="en-US" sz="2300" dirty="0"/>
          </a:p>
        </p:txBody>
      </p:sp>
      <p:sp>
        <p:nvSpPr>
          <p:cNvPr id="5" name="Shape 3"/>
          <p:cNvSpPr/>
          <p:nvPr/>
        </p:nvSpPr>
        <p:spPr>
          <a:xfrm>
            <a:off x="548640" y="2011680"/>
            <a:ext cx="8046720" cy="0"/>
          </a:xfrm>
          <a:prstGeom prst="line">
            <a:avLst/>
          </a:prstGeom>
          <a:noFill/>
          <a:ln w="12700">
            <a:solidFill>
              <a:srgbClr val="E3DDCF"/>
            </a:solidFill>
            <a:prstDash val="solid"/>
          </a:ln>
        </p:spPr>
      </p:sp>
      <p:sp>
        <p:nvSpPr>
          <p:cNvPr id="6" name="Text 4"/>
          <p:cNvSpPr/>
          <p:nvPr/>
        </p:nvSpPr>
        <p:spPr>
          <a:xfrm>
            <a:off x="548640" y="213969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02</a:t>
            </a:r>
            <a:endParaRPr lang="en-US" sz="2000" dirty="0"/>
          </a:p>
        </p:txBody>
      </p:sp>
      <p:sp>
        <p:nvSpPr>
          <p:cNvPr id="7" name="Text 5"/>
          <p:cNvSpPr/>
          <p:nvPr/>
        </p:nvSpPr>
        <p:spPr>
          <a:xfrm>
            <a:off x="1463040" y="210312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La maschera e la vita</a:t>
            </a:r>
            <a:endParaRPr lang="en-US" sz="2300" dirty="0"/>
          </a:p>
        </p:txBody>
      </p:sp>
      <p:sp>
        <p:nvSpPr>
          <p:cNvPr id="8" name="Shape 6"/>
          <p:cNvSpPr/>
          <p:nvPr/>
        </p:nvSpPr>
        <p:spPr>
          <a:xfrm>
            <a:off x="548640" y="2880360"/>
            <a:ext cx="8046720" cy="0"/>
          </a:xfrm>
          <a:prstGeom prst="line">
            <a:avLst/>
          </a:prstGeom>
          <a:noFill/>
          <a:ln w="12700">
            <a:solidFill>
              <a:srgbClr val="E3DDCF"/>
            </a:solidFill>
            <a:prstDash val="solid"/>
          </a:ln>
        </p:spPr>
      </p:sp>
      <p:sp>
        <p:nvSpPr>
          <p:cNvPr id="9" name="Text 7"/>
          <p:cNvSpPr/>
          <p:nvPr/>
        </p:nvSpPr>
        <p:spPr>
          <a:xfrm>
            <a:off x="548640" y="300837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03</a:t>
            </a:r>
            <a:endParaRPr lang="en-US" sz="2000" dirty="0"/>
          </a:p>
        </p:txBody>
      </p:sp>
      <p:sp>
        <p:nvSpPr>
          <p:cNvPr id="10" name="Text 8"/>
          <p:cNvSpPr/>
          <p:nvPr/>
        </p:nvSpPr>
        <p:spPr>
          <a:xfrm>
            <a:off x="1463040" y="297180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Il teatro che si mostra</a:t>
            </a:r>
            <a:endParaRPr lang="en-US" sz="2300" dirty="0"/>
          </a:p>
        </p:txBody>
      </p:sp>
      <p:sp>
        <p:nvSpPr>
          <p:cNvPr id="11" name="Shape 9"/>
          <p:cNvSpPr/>
          <p:nvPr/>
        </p:nvSpPr>
        <p:spPr>
          <a:xfrm>
            <a:off x="548640" y="3749040"/>
            <a:ext cx="8046720" cy="0"/>
          </a:xfrm>
          <a:prstGeom prst="line">
            <a:avLst/>
          </a:prstGeom>
          <a:noFill/>
          <a:ln w="12700">
            <a:solidFill>
              <a:srgbClr val="E3DDCF"/>
            </a:solidFill>
            <a:prstDash val="solid"/>
          </a:ln>
        </p:spPr>
      </p:sp>
      <p:sp>
        <p:nvSpPr>
          <p:cNvPr id="12" name="Text 10"/>
          <p:cNvSpPr/>
          <p:nvPr/>
        </p:nvSpPr>
        <p:spPr>
          <a:xfrm>
            <a:off x="548640" y="387705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04</a:t>
            </a:r>
            <a:endParaRPr lang="en-US" sz="2000" dirty="0"/>
          </a:p>
        </p:txBody>
      </p:sp>
      <p:sp>
        <p:nvSpPr>
          <p:cNvPr id="13" name="Text 11"/>
          <p:cNvSpPr/>
          <p:nvPr/>
        </p:nvSpPr>
        <p:spPr>
          <a:xfrm>
            <a:off x="1463040" y="384048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Il Nobel e l'eredità</a:t>
            </a:r>
            <a:endParaRPr lang="en-US" sz="23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3</a:t>
            </a:fld>
            <a:endParaRPr lang="en-US"/>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spTree>
      <p:nvGrpSpPr>
        <p:cNvPr id="1" name=""/>
        <p:cNvGrpSpPr/>
        <p:nvPr/>
      </p:nvGrpSpPr>
      <p:grpSpPr>
        <a:xfrm>
          <a:off x="0" y="0"/>
          <a:ext cx="0" cy="0"/>
          <a:chOff x="0" y="0"/>
          <a:chExt cx="0" cy="0"/>
        </a:xfrm>
      </p:grpSpPr>
      <p:sp>
        <p:nvSpPr>
          <p:cNvPr id="2" name="Text 0"/>
          <p:cNvSpPr/>
          <p:nvPr/>
        </p:nvSpPr>
        <p:spPr>
          <a:xfrm>
            <a:off x="0" y="0"/>
            <a:ext cx="3108960" cy="5143500"/>
          </a:xfrm>
          <a:prstGeom prst="rect">
            <a:avLst/>
          </a:prstGeom>
          <a:noFill/>
          <a:ln/>
        </p:spPr>
        <p:txBody>
          <a:bodyPr wrap="square" rtlCol="0" anchor="ctr"/>
          <a:lstStyle/>
          <a:p>
            <a:pPr algn="ctr" indent="0" marL="0">
              <a:buNone/>
            </a:pPr>
            <a:r>
              <a:rPr lang="en-US" sz="10000" b="1" dirty="0">
                <a:solidFill>
                  <a:schemeClr val="bg1"/>
                </a:solidFill>
                <a:latin typeface="+mj-lt" pitchFamily="34" charset="0"/>
                <a:ea typeface="+mj-lt" pitchFamily="34" charset="-122"/>
                <a:cs typeface="+mj-lt" pitchFamily="34" charset="-120"/>
              </a:rPr>
              <a:t>01</a:t>
            </a:r>
            <a:endParaRPr lang="en-US" sz="10000" dirty="0"/>
          </a:p>
        </p:txBody>
      </p:sp>
      <p:sp>
        <p:nvSpPr>
          <p:cNvPr id="3" name="Text 1"/>
          <p:cNvSpPr/>
          <p:nvPr/>
        </p:nvSpPr>
        <p:spPr>
          <a:xfrm>
            <a:off x="3566160" y="1554480"/>
            <a:ext cx="502920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CAPITOLO</a:t>
            </a:r>
            <a:endParaRPr lang="en-US" sz="1300" dirty="0"/>
          </a:p>
        </p:txBody>
      </p:sp>
      <p:sp>
        <p:nvSpPr>
          <p:cNvPr id="4" name="Text 2"/>
          <p:cNvSpPr/>
          <p:nvPr/>
        </p:nvSpPr>
        <p:spPr>
          <a:xfrm>
            <a:off x="3566160" y="1920240"/>
            <a:ext cx="5120640" cy="1097280"/>
          </a:xfrm>
          <a:prstGeom prst="rect">
            <a:avLst/>
          </a:prstGeom>
          <a:noFill/>
          <a:ln/>
        </p:spPr>
        <p:txBody>
          <a:bodyPr wrap="square" rtlCol="0" anchor="t"/>
          <a:lstStyle/>
          <a:p>
            <a:pPr indent="0" marL="0">
              <a:buNone/>
            </a:pPr>
            <a:r>
              <a:rPr lang="en-US" sz="3200" b="1" dirty="0">
                <a:solidFill>
                  <a:schemeClr val="tx1"/>
                </a:solidFill>
                <a:latin typeface="+mj-lt" pitchFamily="34" charset="0"/>
                <a:ea typeface="+mj-lt" pitchFamily="34" charset="-122"/>
                <a:cs typeface="+mj-lt" pitchFamily="34" charset="-120"/>
              </a:rPr>
              <a:t>Da contrada Caos a Roma</a:t>
            </a:r>
            <a:endParaRPr lang="en-US" sz="3200" dirty="0"/>
          </a:p>
        </p:txBody>
      </p:sp>
      <p:sp>
        <p:nvSpPr>
          <p:cNvPr id="5" name="Text 3"/>
          <p:cNvSpPr/>
          <p:nvPr/>
        </p:nvSpPr>
        <p:spPr>
          <a:xfrm>
            <a:off x="3566160" y="3063240"/>
            <a:ext cx="5029200" cy="640080"/>
          </a:xfrm>
          <a:prstGeom prst="rect">
            <a:avLst/>
          </a:prstGeom>
          <a:noFill/>
          <a:ln/>
        </p:spPr>
        <p:txBody>
          <a:bodyPr wrap="square" rtlCol="0" anchor="ctr"/>
          <a:lstStyle/>
          <a:p>
            <a:pPr indent="0" marL="0">
              <a:buNone/>
            </a:pPr>
            <a:r>
              <a:rPr lang="en-US" sz="1600" dirty="0">
                <a:solidFill>
                  <a:schemeClr val="tx2"/>
                </a:solidFill>
                <a:latin typeface="+mn-lt" pitchFamily="34" charset="0"/>
                <a:ea typeface="+mn-lt" pitchFamily="34" charset="-122"/>
                <a:cs typeface="+mn-lt" pitchFamily="34" charset="-120"/>
              </a:rPr>
              <a:t>Le miniere di zolfo, un crollo, la scrittura</a:t>
            </a:r>
            <a:endParaRPr lang="en-US" sz="16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4</a:t>
            </a:fld>
            <a:endParaRPr lang="en-US"/>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spTree>
      <p:nvGrpSpPr>
        <p:cNvPr id="1" name=""/>
        <p:cNvGrpSpPr/>
        <p:nvPr/>
      </p:nvGrpSpPr>
      <p:grpSpPr>
        <a:xfrm>
          <a:off x="0" y="0"/>
          <a:ext cx="0" cy="0"/>
          <a:chOff x="0" y="0"/>
          <a:chExt cx="0" cy="0"/>
        </a:xfrm>
      </p:grpSpPr>
      <p:sp>
        <p:nvSpPr>
          <p:cNvPr id="2" name="Text 0"/>
          <p:cNvSpPr/>
          <p:nvPr/>
        </p:nvSpPr>
        <p:spPr>
          <a:xfrm>
            <a:off x="457200" y="502920"/>
            <a:ext cx="2651760" cy="292608"/>
          </a:xfrm>
          <a:prstGeom prst="rect">
            <a:avLst/>
          </a:prstGeom>
          <a:noFill/>
          <a:ln/>
        </p:spPr>
        <p:txBody>
          <a:bodyPr wrap="square" rtlCol="0" anchor="ctr"/>
          <a:lstStyle/>
          <a:p>
            <a:pPr indent="0" marL="0">
              <a:buNone/>
            </a:pPr>
            <a:r>
              <a:rPr lang="en-US" sz="1300" b="1" spc="300" kern="0" dirty="0">
                <a:solidFill>
                  <a:srgbClr val="D7E4DF"/>
                </a:solidFill>
                <a:latin typeface="+mj-lt" pitchFamily="34" charset="0"/>
                <a:ea typeface="+mj-lt" pitchFamily="34" charset="-122"/>
                <a:cs typeface="+mj-lt" pitchFamily="34" charset="-120"/>
              </a:rPr>
              <a:t>LA VITA</a:t>
            </a:r>
            <a:endParaRPr lang="en-US" sz="1300" dirty="0"/>
          </a:p>
        </p:txBody>
      </p:sp>
      <p:sp>
        <p:nvSpPr>
          <p:cNvPr id="3" name="Text 1"/>
          <p:cNvSpPr/>
          <p:nvPr/>
        </p:nvSpPr>
        <p:spPr>
          <a:xfrm>
            <a:off x="457200" y="3200400"/>
            <a:ext cx="2651760" cy="1005840"/>
          </a:xfrm>
          <a:prstGeom prst="rect">
            <a:avLst/>
          </a:prstGeom>
          <a:noFill/>
          <a:ln/>
        </p:spPr>
        <p:txBody>
          <a:bodyPr wrap="square" rtlCol="0" anchor="b"/>
          <a:lstStyle/>
          <a:p>
            <a:pPr indent="0" marL="0">
              <a:lnSpc>
                <a:spcPct val="105000"/>
              </a:lnSpc>
              <a:buNone/>
            </a:pPr>
            <a:r>
              <a:rPr lang="en-US" sz="3200" b="1" dirty="0">
                <a:solidFill>
                  <a:schemeClr val="bg1"/>
                </a:solidFill>
                <a:latin typeface="+mj-lt" pitchFamily="34" charset="0"/>
                <a:ea typeface="+mj-lt" pitchFamily="34" charset="-122"/>
                <a:cs typeface="+mj-lt" pitchFamily="34" charset="-120"/>
              </a:rPr>
              <a:t>Luigi Pirandello</a:t>
            </a:r>
            <a:endParaRPr lang="en-US" sz="3200" dirty="0"/>
          </a:p>
        </p:txBody>
      </p:sp>
      <p:sp>
        <p:nvSpPr>
          <p:cNvPr id="4" name="Text 2"/>
          <p:cNvSpPr/>
          <p:nvPr/>
        </p:nvSpPr>
        <p:spPr>
          <a:xfrm>
            <a:off x="457200" y="4251960"/>
            <a:ext cx="2651760" cy="365760"/>
          </a:xfrm>
          <a:prstGeom prst="rect">
            <a:avLst/>
          </a:prstGeom>
          <a:noFill/>
          <a:ln/>
        </p:spPr>
        <p:txBody>
          <a:bodyPr wrap="square" rtlCol="0" anchor="ctr"/>
          <a:lstStyle/>
          <a:p>
            <a:pPr indent="0" marL="0">
              <a:buNone/>
            </a:pPr>
            <a:r>
              <a:rPr lang="en-US" sz="1700" dirty="0">
                <a:solidFill>
                  <a:srgbClr val="D7E4DF"/>
                </a:solidFill>
                <a:latin typeface="+mn-lt" pitchFamily="34" charset="0"/>
                <a:ea typeface="+mn-lt" pitchFamily="34" charset="-122"/>
                <a:cs typeface="+mn-lt" pitchFamily="34" charset="-120"/>
              </a:rPr>
              <a:t>1867 – 1936</a:t>
            </a:r>
            <a:endParaRPr lang="en-US" sz="1700" dirty="0"/>
          </a:p>
        </p:txBody>
      </p:sp>
      <p:sp>
        <p:nvSpPr>
          <p:cNvPr id="5" name="Text 3"/>
          <p:cNvSpPr/>
          <p:nvPr/>
        </p:nvSpPr>
        <p:spPr>
          <a:xfrm>
            <a:off x="3886200" y="834390"/>
            <a:ext cx="1051560" cy="640080"/>
          </a:xfrm>
          <a:prstGeom prst="rect">
            <a:avLst/>
          </a:prstGeom>
          <a:noFill/>
          <a:ln/>
        </p:spPr>
        <p:txBody>
          <a:bodyPr wrap="square" rtlCol="0" anchor="ctr"/>
          <a:lstStyle/>
          <a:p>
            <a:pPr indent="0" marL="0">
              <a:buNone/>
            </a:pPr>
            <a:r>
              <a:rPr lang="en-US" sz="2100" b="1" dirty="0">
                <a:solidFill>
                  <a:schemeClr val="accent1"/>
                </a:solidFill>
                <a:latin typeface="+mj-lt" pitchFamily="34" charset="0"/>
                <a:ea typeface="+mj-lt" pitchFamily="34" charset="-122"/>
                <a:cs typeface="+mj-lt" pitchFamily="34" charset="-120"/>
              </a:rPr>
              <a:t>1867</a:t>
            </a:r>
            <a:endParaRPr lang="en-US" sz="2100" dirty="0"/>
          </a:p>
        </p:txBody>
      </p:sp>
      <p:sp>
        <p:nvSpPr>
          <p:cNvPr id="6" name="Shape 4"/>
          <p:cNvSpPr/>
          <p:nvPr/>
        </p:nvSpPr>
        <p:spPr>
          <a:xfrm>
            <a:off x="5074920" y="889254"/>
            <a:ext cx="0" cy="530352"/>
          </a:xfrm>
          <a:prstGeom prst="line">
            <a:avLst/>
          </a:prstGeom>
          <a:noFill/>
          <a:ln w="38100">
            <a:solidFill>
              <a:srgbClr val="E3DDCF"/>
            </a:solidFill>
            <a:prstDash val="solid"/>
          </a:ln>
        </p:spPr>
      </p:sp>
      <p:sp>
        <p:nvSpPr>
          <p:cNvPr id="7" name="Text 5"/>
          <p:cNvSpPr/>
          <p:nvPr/>
        </p:nvSpPr>
        <p:spPr>
          <a:xfrm>
            <a:off x="5257800" y="834390"/>
            <a:ext cx="3383280" cy="777240"/>
          </a:xfrm>
          <a:prstGeom prst="rect">
            <a:avLst/>
          </a:prstGeom>
          <a:noFill/>
          <a:ln/>
        </p:spPr>
        <p:txBody>
          <a:bodyPr wrap="square" rtlCol="0" anchor="t"/>
          <a:lstStyle/>
          <a:p>
            <a:pPr indent="0" marL="0">
              <a:lnSpc>
                <a:spcPct val="115000"/>
              </a:lnSpc>
              <a:buNone/>
            </a:pPr>
            <a:r>
              <a:rPr lang="en-US" sz="1500" dirty="0">
                <a:solidFill>
                  <a:schemeClr val="tx1"/>
                </a:solidFill>
                <a:latin typeface="+mn-lt" pitchFamily="34" charset="0"/>
                <a:ea typeface="+mn-lt" pitchFamily="34" charset="-122"/>
                <a:cs typeface="+mn-lt" pitchFamily="34" charset="-120"/>
              </a:rPr>
              <a:t>Nasce a Girgenti, nella contrada Caos</a:t>
            </a:r>
            <a:endParaRPr lang="en-US" sz="1500" dirty="0"/>
          </a:p>
        </p:txBody>
      </p:sp>
      <p:sp>
        <p:nvSpPr>
          <p:cNvPr id="8" name="Text 6"/>
          <p:cNvSpPr/>
          <p:nvPr/>
        </p:nvSpPr>
        <p:spPr>
          <a:xfrm>
            <a:off x="3886200" y="1703070"/>
            <a:ext cx="1051560" cy="640080"/>
          </a:xfrm>
          <a:prstGeom prst="rect">
            <a:avLst/>
          </a:prstGeom>
          <a:noFill/>
          <a:ln/>
        </p:spPr>
        <p:txBody>
          <a:bodyPr wrap="square" rtlCol="0" anchor="ctr"/>
          <a:lstStyle/>
          <a:p>
            <a:pPr indent="0" marL="0">
              <a:buNone/>
            </a:pPr>
            <a:r>
              <a:rPr lang="en-US" sz="2100" b="1" dirty="0">
                <a:solidFill>
                  <a:schemeClr val="accent1"/>
                </a:solidFill>
                <a:latin typeface="+mj-lt" pitchFamily="34" charset="0"/>
                <a:ea typeface="+mj-lt" pitchFamily="34" charset="-122"/>
                <a:cs typeface="+mj-lt" pitchFamily="34" charset="-120"/>
              </a:rPr>
              <a:t>1891</a:t>
            </a:r>
            <a:endParaRPr lang="en-US" sz="2100" dirty="0"/>
          </a:p>
        </p:txBody>
      </p:sp>
      <p:sp>
        <p:nvSpPr>
          <p:cNvPr id="9" name="Shape 7"/>
          <p:cNvSpPr/>
          <p:nvPr/>
        </p:nvSpPr>
        <p:spPr>
          <a:xfrm>
            <a:off x="5074920" y="1757934"/>
            <a:ext cx="0" cy="530352"/>
          </a:xfrm>
          <a:prstGeom prst="line">
            <a:avLst/>
          </a:prstGeom>
          <a:noFill/>
          <a:ln w="38100">
            <a:solidFill>
              <a:srgbClr val="E3DDCF"/>
            </a:solidFill>
            <a:prstDash val="solid"/>
          </a:ln>
        </p:spPr>
      </p:sp>
      <p:sp>
        <p:nvSpPr>
          <p:cNvPr id="10" name="Text 8"/>
          <p:cNvSpPr/>
          <p:nvPr/>
        </p:nvSpPr>
        <p:spPr>
          <a:xfrm>
            <a:off x="5257800" y="1703070"/>
            <a:ext cx="3383280" cy="777240"/>
          </a:xfrm>
          <a:prstGeom prst="rect">
            <a:avLst/>
          </a:prstGeom>
          <a:noFill/>
          <a:ln/>
        </p:spPr>
        <p:txBody>
          <a:bodyPr wrap="square" rtlCol="0" anchor="t"/>
          <a:lstStyle/>
          <a:p>
            <a:pPr indent="0" marL="0">
              <a:lnSpc>
                <a:spcPct val="115000"/>
              </a:lnSpc>
              <a:buNone/>
            </a:pPr>
            <a:r>
              <a:rPr lang="en-US" sz="1500" dirty="0">
                <a:solidFill>
                  <a:schemeClr val="tx1"/>
                </a:solidFill>
                <a:latin typeface="+mn-lt" pitchFamily="34" charset="0"/>
                <a:ea typeface="+mn-lt" pitchFamily="34" charset="-122"/>
                <a:cs typeface="+mn-lt" pitchFamily="34" charset="-120"/>
              </a:rPr>
              <a:t>A Bonn, una tesi sul dialetto di Girgenti</a:t>
            </a:r>
            <a:endParaRPr lang="en-US" sz="1500" dirty="0"/>
          </a:p>
        </p:txBody>
      </p:sp>
      <p:sp>
        <p:nvSpPr>
          <p:cNvPr id="11" name="Text 9"/>
          <p:cNvSpPr/>
          <p:nvPr/>
        </p:nvSpPr>
        <p:spPr>
          <a:xfrm>
            <a:off x="3886200" y="2571750"/>
            <a:ext cx="1051560" cy="640080"/>
          </a:xfrm>
          <a:prstGeom prst="rect">
            <a:avLst/>
          </a:prstGeom>
          <a:noFill/>
          <a:ln/>
        </p:spPr>
        <p:txBody>
          <a:bodyPr wrap="square" rtlCol="0" anchor="ctr"/>
          <a:lstStyle/>
          <a:p>
            <a:pPr indent="0" marL="0">
              <a:buNone/>
            </a:pPr>
            <a:r>
              <a:rPr lang="en-US" sz="2100" b="1" dirty="0">
                <a:solidFill>
                  <a:schemeClr val="accent1"/>
                </a:solidFill>
                <a:latin typeface="+mj-lt" pitchFamily="34" charset="0"/>
                <a:ea typeface="+mj-lt" pitchFamily="34" charset="-122"/>
                <a:cs typeface="+mj-lt" pitchFamily="34" charset="-120"/>
              </a:rPr>
              <a:t>1903</a:t>
            </a:r>
            <a:endParaRPr lang="en-US" sz="2100" dirty="0"/>
          </a:p>
        </p:txBody>
      </p:sp>
      <p:sp>
        <p:nvSpPr>
          <p:cNvPr id="12" name="Shape 10"/>
          <p:cNvSpPr/>
          <p:nvPr/>
        </p:nvSpPr>
        <p:spPr>
          <a:xfrm>
            <a:off x="5074920" y="2626614"/>
            <a:ext cx="0" cy="530352"/>
          </a:xfrm>
          <a:prstGeom prst="line">
            <a:avLst/>
          </a:prstGeom>
          <a:noFill/>
          <a:ln w="38100">
            <a:solidFill>
              <a:srgbClr val="E3DDCF"/>
            </a:solidFill>
            <a:prstDash val="solid"/>
          </a:ln>
        </p:spPr>
      </p:sp>
      <p:sp>
        <p:nvSpPr>
          <p:cNvPr id="13" name="Text 11"/>
          <p:cNvSpPr/>
          <p:nvPr/>
        </p:nvSpPr>
        <p:spPr>
          <a:xfrm>
            <a:off x="5257800" y="2571750"/>
            <a:ext cx="3383280" cy="777240"/>
          </a:xfrm>
          <a:prstGeom prst="rect">
            <a:avLst/>
          </a:prstGeom>
          <a:noFill/>
          <a:ln/>
        </p:spPr>
        <p:txBody>
          <a:bodyPr wrap="square" rtlCol="0" anchor="t"/>
          <a:lstStyle/>
          <a:p>
            <a:pPr indent="0" marL="0">
              <a:lnSpc>
                <a:spcPct val="115000"/>
              </a:lnSpc>
              <a:buNone/>
            </a:pPr>
            <a:r>
              <a:rPr lang="en-US" sz="1500" dirty="0">
                <a:solidFill>
                  <a:schemeClr val="tx1"/>
                </a:solidFill>
                <a:latin typeface="+mn-lt" pitchFamily="34" charset="0"/>
                <a:ea typeface="+mn-lt" pitchFamily="34" charset="-122"/>
                <a:cs typeface="+mn-lt" pitchFamily="34" charset="-120"/>
              </a:rPr>
              <a:t>Crollano le miniere di zolfo di famiglia</a:t>
            </a:r>
            <a:endParaRPr lang="en-US" sz="1500" dirty="0"/>
          </a:p>
        </p:txBody>
      </p:sp>
      <p:sp>
        <p:nvSpPr>
          <p:cNvPr id="14" name="Text 12"/>
          <p:cNvSpPr/>
          <p:nvPr/>
        </p:nvSpPr>
        <p:spPr>
          <a:xfrm>
            <a:off x="3886200" y="3440430"/>
            <a:ext cx="1051560" cy="640080"/>
          </a:xfrm>
          <a:prstGeom prst="rect">
            <a:avLst/>
          </a:prstGeom>
          <a:noFill/>
          <a:ln/>
        </p:spPr>
        <p:txBody>
          <a:bodyPr wrap="square" rtlCol="0" anchor="ctr"/>
          <a:lstStyle/>
          <a:p>
            <a:pPr indent="0" marL="0">
              <a:buNone/>
            </a:pPr>
            <a:r>
              <a:rPr lang="en-US" sz="2100" b="1" dirty="0">
                <a:solidFill>
                  <a:schemeClr val="accent1"/>
                </a:solidFill>
                <a:latin typeface="+mj-lt" pitchFamily="34" charset="0"/>
                <a:ea typeface="+mj-lt" pitchFamily="34" charset="-122"/>
                <a:cs typeface="+mj-lt" pitchFamily="34" charset="-120"/>
              </a:rPr>
              <a:t>1936</a:t>
            </a:r>
            <a:endParaRPr lang="en-US" sz="2100" dirty="0"/>
          </a:p>
        </p:txBody>
      </p:sp>
      <p:sp>
        <p:nvSpPr>
          <p:cNvPr id="15" name="Shape 13"/>
          <p:cNvSpPr/>
          <p:nvPr/>
        </p:nvSpPr>
        <p:spPr>
          <a:xfrm>
            <a:off x="5074920" y="3495294"/>
            <a:ext cx="0" cy="530352"/>
          </a:xfrm>
          <a:prstGeom prst="line">
            <a:avLst/>
          </a:prstGeom>
          <a:noFill/>
          <a:ln w="38100">
            <a:solidFill>
              <a:srgbClr val="E3DDCF"/>
            </a:solidFill>
            <a:prstDash val="solid"/>
          </a:ln>
        </p:spPr>
      </p:sp>
      <p:sp>
        <p:nvSpPr>
          <p:cNvPr id="16" name="Text 14"/>
          <p:cNvSpPr/>
          <p:nvPr/>
        </p:nvSpPr>
        <p:spPr>
          <a:xfrm>
            <a:off x="5257800" y="3440430"/>
            <a:ext cx="3383280" cy="777240"/>
          </a:xfrm>
          <a:prstGeom prst="rect">
            <a:avLst/>
          </a:prstGeom>
          <a:noFill/>
          <a:ln/>
        </p:spPr>
        <p:txBody>
          <a:bodyPr wrap="square" rtlCol="0" anchor="t"/>
          <a:lstStyle/>
          <a:p>
            <a:pPr indent="0" marL="0">
              <a:lnSpc>
                <a:spcPct val="115000"/>
              </a:lnSpc>
              <a:buNone/>
            </a:pPr>
            <a:r>
              <a:rPr lang="en-US" sz="1500" dirty="0">
                <a:solidFill>
                  <a:schemeClr val="tx1"/>
                </a:solidFill>
                <a:latin typeface="+mn-lt" pitchFamily="34" charset="0"/>
                <a:ea typeface="+mn-lt" pitchFamily="34" charset="-122"/>
                <a:cs typeface="+mn-lt" pitchFamily="34" charset="-120"/>
              </a:rPr>
              <a:t>Muore a Roma, il 10 dicembre</a:t>
            </a:r>
            <a:endParaRPr lang="en-US" sz="15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5</a:t>
            </a:fld>
            <a:endParaRPr lang="en-US"/>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DOPO IL 1903, SCRIVERE DIVENTA UN MESTIERE</a:t>
            </a:r>
            <a:endParaRPr lang="en-US" sz="1300" dirty="0"/>
          </a:p>
        </p:txBody>
      </p:sp>
      <p:sp>
        <p:nvSpPr>
          <p:cNvPr id="3" name="Text 1"/>
          <p:cNvSpPr/>
          <p:nvPr/>
        </p:nvSpPr>
        <p:spPr>
          <a:xfrm>
            <a:off x="5486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7</a:t>
            </a:r>
            <a:endParaRPr lang="en-US" sz="4800" dirty="0"/>
          </a:p>
        </p:txBody>
      </p:sp>
      <p:sp>
        <p:nvSpPr>
          <p:cNvPr id="4" name="Text 2"/>
          <p:cNvSpPr/>
          <p:nvPr/>
        </p:nvSpPr>
        <p:spPr>
          <a:xfrm>
            <a:off x="5486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romanzi</a:t>
            </a:r>
            <a:pPr indent="0" marL="0">
              <a:lnSpc>
                <a:spcPct val="120000"/>
              </a:lnSpc>
              <a:buNone/>
            </a:pPr>
            <a:r>
              <a:rPr lang="en-US" sz="1500" dirty="0">
                <a:solidFill>
                  <a:schemeClr val="tx2"/>
                </a:solidFill>
                <a:latin typeface="+mn-lt" pitchFamily="34" charset="0"/>
                <a:ea typeface="+mn-lt" pitchFamily="34" charset="-122"/>
                <a:cs typeface="+mn-lt" pitchFamily="34" charset="-120"/>
              </a:rPr>
              <a:t>: da L'esclusa a Uno, nessuno e centomila</a:t>
            </a:r>
            <a:endParaRPr lang="en-US" sz="1500" dirty="0"/>
          </a:p>
        </p:txBody>
      </p:sp>
      <p:sp>
        <p:nvSpPr>
          <p:cNvPr id="5" name="Text 3"/>
          <p:cNvSpPr/>
          <p:nvPr/>
        </p:nvSpPr>
        <p:spPr>
          <a:xfrm>
            <a:off x="32918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100+</a:t>
            </a:r>
            <a:endParaRPr lang="en-US" sz="4800" dirty="0"/>
          </a:p>
        </p:txBody>
      </p:sp>
      <p:sp>
        <p:nvSpPr>
          <p:cNvPr id="6" name="Text 4"/>
          <p:cNvSpPr/>
          <p:nvPr/>
        </p:nvSpPr>
        <p:spPr>
          <a:xfrm>
            <a:off x="32918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novelle</a:t>
            </a:r>
            <a:pPr indent="0" marL="0">
              <a:lnSpc>
                <a:spcPct val="120000"/>
              </a:lnSpc>
              <a:buNone/>
            </a:pPr>
            <a:r>
              <a:rPr lang="en-US" sz="1500" dirty="0">
                <a:solidFill>
                  <a:schemeClr val="tx2"/>
                </a:solidFill>
                <a:latin typeface="+mn-lt" pitchFamily="34" charset="0"/>
                <a:ea typeface="+mn-lt" pitchFamily="34" charset="-122"/>
                <a:cs typeface="+mn-lt" pitchFamily="34" charset="-120"/>
              </a:rPr>
              <a:t>: raccolte in Novelle per un anno</a:t>
            </a:r>
            <a:endParaRPr lang="en-US" sz="1500" dirty="0"/>
          </a:p>
        </p:txBody>
      </p:sp>
      <p:sp>
        <p:nvSpPr>
          <p:cNvPr id="7" name="Text 5"/>
          <p:cNvSpPr/>
          <p:nvPr/>
        </p:nvSpPr>
        <p:spPr>
          <a:xfrm>
            <a:off x="60350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40</a:t>
            </a:r>
            <a:endParaRPr lang="en-US" sz="4800" dirty="0"/>
          </a:p>
        </p:txBody>
      </p:sp>
      <p:sp>
        <p:nvSpPr>
          <p:cNvPr id="8" name="Text 6"/>
          <p:cNvSpPr/>
          <p:nvPr/>
        </p:nvSpPr>
        <p:spPr>
          <a:xfrm>
            <a:off x="60350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opere teatrali</a:t>
            </a:r>
            <a:pPr indent="0" marL="0">
              <a:lnSpc>
                <a:spcPct val="120000"/>
              </a:lnSpc>
              <a:buNone/>
            </a:pPr>
            <a:r>
              <a:rPr lang="en-US" sz="1500" dirty="0">
                <a:solidFill>
                  <a:schemeClr val="tx2"/>
                </a:solidFill>
                <a:latin typeface="+mn-lt" pitchFamily="34" charset="0"/>
                <a:ea typeface="+mn-lt" pitchFamily="34" charset="-122"/>
                <a:cs typeface="+mn-lt" pitchFamily="34" charset="-120"/>
              </a:rPr>
              <a:t>: circa, tra commedia borghese e tragedia</a:t>
            </a:r>
            <a:endParaRPr lang="en-US" sz="15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6</a:t>
            </a:fld>
            <a:endParaRPr lang="en-US"/>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spTree>
      <p:nvGrpSpPr>
        <p:cNvPr id="1" name=""/>
        <p:cNvGrpSpPr/>
        <p:nvPr/>
      </p:nvGrpSpPr>
      <p:grpSpPr>
        <a:xfrm>
          <a:off x="0" y="0"/>
          <a:ext cx="0" cy="0"/>
          <a:chOff x="0" y="0"/>
          <a:chExt cx="0" cy="0"/>
        </a:xfrm>
      </p:grpSpPr>
      <p:sp>
        <p:nvSpPr>
          <p:cNvPr id="2" name="Text 0"/>
          <p:cNvSpPr/>
          <p:nvPr/>
        </p:nvSpPr>
        <p:spPr>
          <a:xfrm>
            <a:off x="0" y="0"/>
            <a:ext cx="3108960" cy="5143500"/>
          </a:xfrm>
          <a:prstGeom prst="rect">
            <a:avLst/>
          </a:prstGeom>
          <a:noFill/>
          <a:ln/>
        </p:spPr>
        <p:txBody>
          <a:bodyPr wrap="square" rtlCol="0" anchor="ctr"/>
          <a:lstStyle/>
          <a:p>
            <a:pPr algn="ctr" indent="0" marL="0">
              <a:buNone/>
            </a:pPr>
            <a:r>
              <a:rPr lang="en-US" sz="10000" b="1" dirty="0">
                <a:solidFill>
                  <a:schemeClr val="bg1"/>
                </a:solidFill>
                <a:latin typeface="+mj-lt" pitchFamily="34" charset="0"/>
                <a:ea typeface="+mj-lt" pitchFamily="34" charset="-122"/>
                <a:cs typeface="+mj-lt" pitchFamily="34" charset="-120"/>
              </a:rPr>
              <a:t>02</a:t>
            </a:r>
            <a:endParaRPr lang="en-US" sz="10000" dirty="0"/>
          </a:p>
        </p:txBody>
      </p:sp>
      <p:sp>
        <p:nvSpPr>
          <p:cNvPr id="3" name="Text 1"/>
          <p:cNvSpPr/>
          <p:nvPr/>
        </p:nvSpPr>
        <p:spPr>
          <a:xfrm>
            <a:off x="3566160" y="1554480"/>
            <a:ext cx="502920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CAPITOLO</a:t>
            </a:r>
            <a:endParaRPr lang="en-US" sz="1300" dirty="0"/>
          </a:p>
        </p:txBody>
      </p:sp>
      <p:sp>
        <p:nvSpPr>
          <p:cNvPr id="4" name="Text 2"/>
          <p:cNvSpPr/>
          <p:nvPr/>
        </p:nvSpPr>
        <p:spPr>
          <a:xfrm>
            <a:off x="3566160" y="1920240"/>
            <a:ext cx="5120640" cy="1097280"/>
          </a:xfrm>
          <a:prstGeom prst="rect">
            <a:avLst/>
          </a:prstGeom>
          <a:noFill/>
          <a:ln/>
        </p:spPr>
        <p:txBody>
          <a:bodyPr wrap="square" rtlCol="0" anchor="t"/>
          <a:lstStyle/>
          <a:p>
            <a:pPr indent="0" marL="0">
              <a:buNone/>
            </a:pPr>
            <a:r>
              <a:rPr lang="en-US" sz="3800" b="1" dirty="0">
                <a:solidFill>
                  <a:schemeClr val="tx1"/>
                </a:solidFill>
                <a:latin typeface="+mj-lt" pitchFamily="34" charset="0"/>
                <a:ea typeface="+mj-lt" pitchFamily="34" charset="-122"/>
                <a:cs typeface="+mj-lt" pitchFamily="34" charset="-120"/>
              </a:rPr>
              <a:t>La maschera e la vita</a:t>
            </a:r>
            <a:endParaRPr lang="en-US" sz="3800" dirty="0"/>
          </a:p>
        </p:txBody>
      </p:sp>
      <p:sp>
        <p:nvSpPr>
          <p:cNvPr id="5" name="Text 3"/>
          <p:cNvSpPr/>
          <p:nvPr/>
        </p:nvSpPr>
        <p:spPr>
          <a:xfrm>
            <a:off x="3566160" y="3063240"/>
            <a:ext cx="5029200" cy="640080"/>
          </a:xfrm>
          <a:prstGeom prst="rect">
            <a:avLst/>
          </a:prstGeom>
          <a:noFill/>
          <a:ln/>
        </p:spPr>
        <p:txBody>
          <a:bodyPr wrap="square" rtlCol="0" anchor="ctr"/>
          <a:lstStyle/>
          <a:p>
            <a:pPr indent="0" marL="0">
              <a:buNone/>
            </a:pPr>
            <a:r>
              <a:rPr lang="en-US" sz="1600" dirty="0">
                <a:solidFill>
                  <a:schemeClr val="tx2"/>
                </a:solidFill>
                <a:latin typeface="+mn-lt" pitchFamily="34" charset="0"/>
                <a:ea typeface="+mn-lt" pitchFamily="34" charset="-122"/>
                <a:cs typeface="+mn-lt" pitchFamily="34" charset="-120"/>
              </a:rPr>
              <a:t>Il saggio del 1908 da cui nasce il resto</a:t>
            </a:r>
            <a:endParaRPr lang="en-US" sz="16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7</a:t>
            </a:fld>
            <a:endParaRPr lang="en-US"/>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LA DISTINZIONE DEL SAGGIO L'UMORISMO</a:t>
            </a:r>
            <a:endParaRPr lang="en-US" sz="1300" dirty="0"/>
          </a:p>
        </p:txBody>
      </p:sp>
      <p:sp>
        <p:nvSpPr>
          <p:cNvPr id="3" name="Shape 1"/>
          <p:cNvSpPr/>
          <p:nvPr/>
        </p:nvSpPr>
        <p:spPr>
          <a:xfrm>
            <a:off x="548640" y="1051560"/>
            <a:ext cx="3886200" cy="2697480"/>
          </a:xfrm>
          <a:prstGeom prst="roundRect">
            <a:avLst>
              <a:gd name="adj" fmla="val 3051"/>
            </a:avLst>
          </a:prstGeom>
          <a:solidFill>
            <a:srgbClr val="EAEDF0"/>
          </a:solidFill>
          <a:ln/>
        </p:spPr>
      </p:sp>
      <p:sp>
        <p:nvSpPr>
          <p:cNvPr id="4" name="Text 2"/>
          <p:cNvSpPr/>
          <p:nvPr/>
        </p:nvSpPr>
        <p:spPr>
          <a:xfrm>
            <a:off x="822960" y="1280160"/>
            <a:ext cx="3337560" cy="457200"/>
          </a:xfrm>
          <a:prstGeom prst="rect">
            <a:avLst/>
          </a:prstGeom>
          <a:noFill/>
          <a:ln/>
        </p:spPr>
        <p:txBody>
          <a:bodyPr wrap="square" rtlCol="0" anchor="ctr"/>
          <a:lstStyle/>
          <a:p>
            <a:pPr indent="0" marL="0">
              <a:buNone/>
            </a:pPr>
            <a:r>
              <a:rPr lang="en-US" sz="2200" b="1" dirty="0">
                <a:solidFill>
                  <a:srgbClr val="47525F"/>
                </a:solidFill>
                <a:latin typeface="+mj-lt" pitchFamily="34" charset="0"/>
                <a:ea typeface="+mj-lt" pitchFamily="34" charset="-122"/>
                <a:cs typeface="+mj-lt" pitchFamily="34" charset="-120"/>
              </a:rPr>
              <a:t>Il comico</a:t>
            </a:r>
            <a:endParaRPr lang="en-US" sz="2200" dirty="0"/>
          </a:p>
        </p:txBody>
      </p:sp>
      <p:sp>
        <p:nvSpPr>
          <p:cNvPr id="5" name="Shape 3"/>
          <p:cNvSpPr/>
          <p:nvPr/>
        </p:nvSpPr>
        <p:spPr>
          <a:xfrm>
            <a:off x="822960" y="1874520"/>
            <a:ext cx="3337560" cy="0"/>
          </a:xfrm>
          <a:prstGeom prst="line">
            <a:avLst/>
          </a:prstGeom>
          <a:noFill/>
          <a:ln w="12700">
            <a:solidFill>
              <a:srgbClr val="E3DDCF"/>
            </a:solidFill>
            <a:prstDash val="solid"/>
          </a:ln>
        </p:spPr>
      </p:sp>
      <p:sp>
        <p:nvSpPr>
          <p:cNvPr id="6" name="Text 4"/>
          <p:cNvSpPr/>
          <p:nvPr/>
        </p:nvSpPr>
        <p:spPr>
          <a:xfrm>
            <a:off x="822960" y="194767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COME SI CHIAMA</a:t>
            </a:r>
            <a:endParaRPr lang="en-US" sz="1100" dirty="0"/>
          </a:p>
        </p:txBody>
      </p:sp>
      <p:sp>
        <p:nvSpPr>
          <p:cNvPr id="7" name="Text 5"/>
          <p:cNvSpPr/>
          <p:nvPr/>
        </p:nvSpPr>
        <p:spPr>
          <a:xfrm>
            <a:off x="822960" y="220370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Avvertimento del contrario</a:t>
            </a:r>
            <a:endParaRPr lang="en-US" sz="1600" dirty="0"/>
          </a:p>
        </p:txBody>
      </p:sp>
      <p:sp>
        <p:nvSpPr>
          <p:cNvPr id="8" name="Shape 6"/>
          <p:cNvSpPr/>
          <p:nvPr/>
        </p:nvSpPr>
        <p:spPr>
          <a:xfrm>
            <a:off x="822960" y="2743200"/>
            <a:ext cx="3337560" cy="0"/>
          </a:xfrm>
          <a:prstGeom prst="line">
            <a:avLst/>
          </a:prstGeom>
          <a:noFill/>
          <a:ln w="12700">
            <a:solidFill>
              <a:srgbClr val="E3DDCF"/>
            </a:solidFill>
            <a:prstDash val="solid"/>
          </a:ln>
        </p:spPr>
      </p:sp>
      <p:sp>
        <p:nvSpPr>
          <p:cNvPr id="9" name="Text 7"/>
          <p:cNvSpPr/>
          <p:nvPr/>
        </p:nvSpPr>
        <p:spPr>
          <a:xfrm>
            <a:off x="822960" y="281635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LA REAZIONE</a:t>
            </a:r>
            <a:endParaRPr lang="en-US" sz="1100" dirty="0"/>
          </a:p>
        </p:txBody>
      </p:sp>
      <p:sp>
        <p:nvSpPr>
          <p:cNvPr id="10" name="Text 8"/>
          <p:cNvSpPr/>
          <p:nvPr/>
        </p:nvSpPr>
        <p:spPr>
          <a:xfrm>
            <a:off x="822960" y="307238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Si ride, d'istinto</a:t>
            </a:r>
            <a:endParaRPr lang="en-US" sz="1600" dirty="0"/>
          </a:p>
        </p:txBody>
      </p:sp>
      <p:sp>
        <p:nvSpPr>
          <p:cNvPr id="11" name="Shape 9"/>
          <p:cNvSpPr/>
          <p:nvPr/>
        </p:nvSpPr>
        <p:spPr>
          <a:xfrm>
            <a:off x="4709160" y="1051560"/>
            <a:ext cx="3886200" cy="2697480"/>
          </a:xfrm>
          <a:prstGeom prst="roundRect">
            <a:avLst>
              <a:gd name="adj" fmla="val 3051"/>
            </a:avLst>
          </a:prstGeom>
          <a:solidFill>
            <a:srgbClr val="E2F0EA"/>
          </a:solidFill>
          <a:ln/>
        </p:spPr>
      </p:sp>
      <p:sp>
        <p:nvSpPr>
          <p:cNvPr id="12" name="Text 10"/>
          <p:cNvSpPr/>
          <p:nvPr/>
        </p:nvSpPr>
        <p:spPr>
          <a:xfrm>
            <a:off x="4983480" y="1280160"/>
            <a:ext cx="3337560" cy="457200"/>
          </a:xfrm>
          <a:prstGeom prst="rect">
            <a:avLst/>
          </a:prstGeom>
          <a:noFill/>
          <a:ln/>
        </p:spPr>
        <p:txBody>
          <a:bodyPr wrap="square" rtlCol="0" anchor="ctr"/>
          <a:lstStyle/>
          <a:p>
            <a:pPr indent="0" marL="0">
              <a:buNone/>
            </a:pPr>
            <a:r>
              <a:rPr lang="en-US" sz="2200" b="1" dirty="0">
                <a:solidFill>
                  <a:schemeClr val="accent1"/>
                </a:solidFill>
                <a:latin typeface="+mj-lt" pitchFamily="34" charset="0"/>
                <a:ea typeface="+mj-lt" pitchFamily="34" charset="-122"/>
                <a:cs typeface="+mj-lt" pitchFamily="34" charset="-120"/>
              </a:rPr>
              <a:t>L'umorismo</a:t>
            </a:r>
            <a:endParaRPr lang="en-US" sz="2200" dirty="0"/>
          </a:p>
        </p:txBody>
      </p:sp>
      <p:sp>
        <p:nvSpPr>
          <p:cNvPr id="13" name="Shape 11"/>
          <p:cNvSpPr/>
          <p:nvPr/>
        </p:nvSpPr>
        <p:spPr>
          <a:xfrm>
            <a:off x="4983480" y="1874520"/>
            <a:ext cx="3337560" cy="0"/>
          </a:xfrm>
          <a:prstGeom prst="line">
            <a:avLst/>
          </a:prstGeom>
          <a:noFill/>
          <a:ln w="12700">
            <a:solidFill>
              <a:srgbClr val="E3DDCF"/>
            </a:solidFill>
            <a:prstDash val="solid"/>
          </a:ln>
        </p:spPr>
      </p:sp>
      <p:sp>
        <p:nvSpPr>
          <p:cNvPr id="14" name="Text 12"/>
          <p:cNvSpPr/>
          <p:nvPr/>
        </p:nvSpPr>
        <p:spPr>
          <a:xfrm>
            <a:off x="4983480" y="194767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COME SI CHIAMA</a:t>
            </a:r>
            <a:endParaRPr lang="en-US" sz="1100" dirty="0"/>
          </a:p>
        </p:txBody>
      </p:sp>
      <p:sp>
        <p:nvSpPr>
          <p:cNvPr id="15" name="Text 13"/>
          <p:cNvSpPr/>
          <p:nvPr/>
        </p:nvSpPr>
        <p:spPr>
          <a:xfrm>
            <a:off x="4983480" y="220370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Sentimento del contrario</a:t>
            </a:r>
            <a:endParaRPr lang="en-US" sz="1600" dirty="0"/>
          </a:p>
        </p:txBody>
      </p:sp>
      <p:sp>
        <p:nvSpPr>
          <p:cNvPr id="16" name="Shape 14"/>
          <p:cNvSpPr/>
          <p:nvPr/>
        </p:nvSpPr>
        <p:spPr>
          <a:xfrm>
            <a:off x="4983480" y="2743200"/>
            <a:ext cx="3337560" cy="0"/>
          </a:xfrm>
          <a:prstGeom prst="line">
            <a:avLst/>
          </a:prstGeom>
          <a:noFill/>
          <a:ln w="12700">
            <a:solidFill>
              <a:srgbClr val="E3DDCF"/>
            </a:solidFill>
            <a:prstDash val="solid"/>
          </a:ln>
        </p:spPr>
      </p:sp>
      <p:sp>
        <p:nvSpPr>
          <p:cNvPr id="17" name="Text 15"/>
          <p:cNvSpPr/>
          <p:nvPr/>
        </p:nvSpPr>
        <p:spPr>
          <a:xfrm>
            <a:off x="4983480" y="281635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LA REAZIONE</a:t>
            </a:r>
            <a:endParaRPr lang="en-US" sz="1100" dirty="0"/>
          </a:p>
        </p:txBody>
      </p:sp>
      <p:sp>
        <p:nvSpPr>
          <p:cNvPr id="18" name="Text 16"/>
          <p:cNvSpPr/>
          <p:nvPr/>
        </p:nvSpPr>
        <p:spPr>
          <a:xfrm>
            <a:off x="4983480" y="307238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Riso e comprensione insieme</a:t>
            </a:r>
            <a:endParaRPr lang="en-US" sz="1600" dirty="0"/>
          </a:p>
        </p:txBody>
      </p:sp>
      <p:sp>
        <p:nvSpPr>
          <p:cNvPr id="19" name="Text 17"/>
          <p:cNvSpPr/>
          <p:nvPr/>
        </p:nvSpPr>
        <p:spPr>
          <a:xfrm>
            <a:off x="548640" y="3977640"/>
            <a:ext cx="8046720" cy="502920"/>
          </a:xfrm>
          <a:prstGeom prst="rect">
            <a:avLst/>
          </a:prstGeom>
          <a:noFill/>
          <a:ln/>
        </p:spPr>
        <p:txBody>
          <a:bodyPr wrap="square" rtlCol="0" anchor="ctr"/>
          <a:lstStyle/>
          <a:p>
            <a:pPr indent="0" marL="0">
              <a:buNone/>
            </a:pPr>
            <a:r>
              <a:rPr lang="en-US" sz="1650" b="1" dirty="0">
                <a:solidFill>
                  <a:schemeClr val="tx1"/>
                </a:solidFill>
                <a:latin typeface="+mn-lt" pitchFamily="34" charset="0"/>
                <a:ea typeface="+mn-lt" pitchFamily="34" charset="-122"/>
                <a:cs typeface="+mn-lt" pitchFamily="34" charset="-120"/>
              </a:rPr>
              <a:t>La vecchia signora truccata da giovane, prima si ride, poi si capisce.</a:t>
            </a:r>
            <a:endParaRPr lang="en-US" sz="165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8</a:t>
            </a:fld>
            <a:endParaRPr lang="en-US"/>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3"/>
                </a:solidFill>
                <a:latin typeface="+mj-lt" pitchFamily="34" charset="0"/>
                <a:ea typeface="+mj-lt" pitchFamily="34" charset="-122"/>
                <a:cs typeface="+mj-lt" pitchFamily="34" charset="-120"/>
              </a:rPr>
              <a:t>CHIEDILO ALLA CLASSE</a:t>
            </a:r>
            <a:endParaRPr lang="en-US" sz="1300" dirty="0"/>
          </a:p>
        </p:txBody>
      </p:sp>
      <p:sp>
        <p:nvSpPr>
          <p:cNvPr id="3" name="Shape 1"/>
          <p:cNvSpPr/>
          <p:nvPr/>
        </p:nvSpPr>
        <p:spPr>
          <a:xfrm>
            <a:off x="5224120" y="2843632"/>
            <a:ext cx="2811882" cy="348691"/>
          </a:xfrm>
          <a:prstGeom prst="rect">
            <a:avLst/>
          </a:prstGeom>
          <a:solidFill>
            <a:srgbClr val="FFD435"/>
          </a:solidFill>
          <a:ln/>
        </p:spPr>
      </p:sp>
      <p:sp>
        <p:nvSpPr>
          <p:cNvPr id="4" name="Text 2"/>
          <p:cNvSpPr/>
          <p:nvPr/>
        </p:nvSpPr>
        <p:spPr>
          <a:xfrm>
            <a:off x="548640" y="1822704"/>
            <a:ext cx="7955280" cy="1530096"/>
          </a:xfrm>
          <a:prstGeom prst="rect">
            <a:avLst/>
          </a:prstGeom>
          <a:noFill/>
          <a:ln/>
        </p:spPr>
        <p:txBody>
          <a:bodyPr wrap="square" lIns="0" tIns="0" rIns="0" bIns="0" rtlCol="0" anchor="t"/>
          <a:lstStyle/>
          <a:p>
            <a:pPr indent="0" marL="0">
              <a:spcAft>
                <a:spcPts val="528"/>
              </a:spcAft>
              <a:buNone/>
            </a:pPr>
            <a:r>
              <a:rPr lang="en-US" sz="4400" b="1" dirty="0">
                <a:solidFill>
                  <a:schemeClr val="tx1"/>
                </a:solidFill>
                <a:latin typeface="+mj-lt" pitchFamily="34" charset="0"/>
                <a:ea typeface="+mj-lt" pitchFamily="34" charset="-122"/>
                <a:cs typeface="+mj-lt" pitchFamily="34" charset="-120"/>
              </a:rPr>
              <a:t>Che cosa succede quando la</a:t>
            </a:r>
            <a:endParaRPr lang="en-US" sz="4400" dirty="0"/>
          </a:p>
          <a:p>
            <a:pPr indent="0" marL="0">
              <a:spcAft>
                <a:spcPts val="528"/>
              </a:spcAft>
              <a:buNone/>
            </a:pPr>
            <a:r>
              <a:rPr lang="en-US" sz="4400" b="1" dirty="0">
                <a:solidFill>
                  <a:schemeClr val="tx1"/>
                </a:solidFill>
                <a:latin typeface="+mj-lt" pitchFamily="34" charset="0"/>
                <a:ea typeface="+mj-lt" pitchFamily="34" charset="-122"/>
                <a:cs typeface="+mj-lt" pitchFamily="34" charset="-120"/>
              </a:rPr>
              <a:t>vita smentisce la maschera?</a:t>
            </a:r>
            <a:endParaRPr lang="en-US" sz="44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9</a:t>
            </a:fld>
            <a:endParaRPr lang="en-US"/>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0">
    <p:spTree>
      <p:nvGrpSpPr>
        <p:cNvPr id="1" name=""/>
        <p:cNvGrpSpPr/>
        <p:nvPr/>
      </p:nvGrpSpPr>
      <p:grpSpPr>
        <a:xfrm>
          <a:off x="0" y="0"/>
          <a:ext cx="0" cy="0"/>
          <a:chOff x="0" y="0"/>
          <a:chExt cx="0" cy="0"/>
        </a:xfrm>
      </p:grpSpPr>
      <p:sp>
        <p:nvSpPr>
          <p:cNvPr id="2" name="Text 0"/>
          <p:cNvSpPr/>
          <p:nvPr/>
        </p:nvSpPr>
        <p:spPr>
          <a:xfrm>
            <a:off x="0" y="0"/>
            <a:ext cx="3108960" cy="5143500"/>
          </a:xfrm>
          <a:prstGeom prst="rect">
            <a:avLst/>
          </a:prstGeom>
          <a:noFill/>
          <a:ln/>
        </p:spPr>
        <p:txBody>
          <a:bodyPr wrap="square" rtlCol="0" anchor="ctr"/>
          <a:lstStyle/>
          <a:p>
            <a:pPr algn="ctr" indent="0" marL="0">
              <a:buNone/>
            </a:pPr>
            <a:r>
              <a:rPr lang="en-US" sz="10000" b="1" dirty="0">
                <a:solidFill>
                  <a:schemeClr val="bg1"/>
                </a:solidFill>
                <a:latin typeface="+mj-lt" pitchFamily="34" charset="0"/>
                <a:ea typeface="+mj-lt" pitchFamily="34" charset="-122"/>
                <a:cs typeface="+mj-lt" pitchFamily="34" charset="-120"/>
              </a:rPr>
              <a:t>03</a:t>
            </a:r>
            <a:endParaRPr lang="en-US" sz="10000" dirty="0"/>
          </a:p>
        </p:txBody>
      </p:sp>
      <p:sp>
        <p:nvSpPr>
          <p:cNvPr id="3" name="Text 1"/>
          <p:cNvSpPr/>
          <p:nvPr/>
        </p:nvSpPr>
        <p:spPr>
          <a:xfrm>
            <a:off x="3566160" y="1554480"/>
            <a:ext cx="502920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CAPITOLO</a:t>
            </a:r>
            <a:endParaRPr lang="en-US" sz="1300" dirty="0"/>
          </a:p>
        </p:txBody>
      </p:sp>
      <p:sp>
        <p:nvSpPr>
          <p:cNvPr id="4" name="Text 2"/>
          <p:cNvSpPr/>
          <p:nvPr/>
        </p:nvSpPr>
        <p:spPr>
          <a:xfrm>
            <a:off x="3566160" y="1920240"/>
            <a:ext cx="5120640" cy="1097280"/>
          </a:xfrm>
          <a:prstGeom prst="rect">
            <a:avLst/>
          </a:prstGeom>
          <a:noFill/>
          <a:ln/>
        </p:spPr>
        <p:txBody>
          <a:bodyPr wrap="square" rtlCol="0" anchor="t"/>
          <a:lstStyle/>
          <a:p>
            <a:pPr indent="0" marL="0">
              <a:buNone/>
            </a:pPr>
            <a:r>
              <a:rPr lang="en-US" sz="3800" b="1" dirty="0">
                <a:solidFill>
                  <a:schemeClr val="tx1"/>
                </a:solidFill>
                <a:latin typeface="+mj-lt" pitchFamily="34" charset="0"/>
                <a:ea typeface="+mj-lt" pitchFamily="34" charset="-122"/>
                <a:cs typeface="+mj-lt" pitchFamily="34" charset="-120"/>
              </a:rPr>
              <a:t>Il teatro che si mostra</a:t>
            </a:r>
            <a:endParaRPr lang="en-US" sz="3800" dirty="0"/>
          </a:p>
        </p:txBody>
      </p:sp>
      <p:sp>
        <p:nvSpPr>
          <p:cNvPr id="5" name="Text 3"/>
          <p:cNvSpPr/>
          <p:nvPr/>
        </p:nvSpPr>
        <p:spPr>
          <a:xfrm>
            <a:off x="3566160" y="3063240"/>
            <a:ext cx="5029200" cy="640080"/>
          </a:xfrm>
          <a:prstGeom prst="rect">
            <a:avLst/>
          </a:prstGeom>
          <a:noFill/>
          <a:ln/>
        </p:spPr>
        <p:txBody>
          <a:bodyPr wrap="square" rtlCol="0" anchor="ctr"/>
          <a:lstStyle/>
          <a:p>
            <a:pPr indent="0" marL="0">
              <a:buNone/>
            </a:pPr>
            <a:r>
              <a:rPr lang="en-US" sz="1600" dirty="0">
                <a:solidFill>
                  <a:schemeClr val="tx2"/>
                </a:solidFill>
                <a:latin typeface="+mn-lt" pitchFamily="34" charset="0"/>
                <a:ea typeface="+mn-lt" pitchFamily="34" charset="-122"/>
                <a:cs typeface="+mn-lt" pitchFamily="34" charset="-120"/>
              </a:rPr>
              <a:t>Dalla commedia borghese alla scena smontata</a:t>
            </a:r>
            <a:endParaRPr lang="en-US" sz="16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a:t>
            </a:fld>
            <a:endParaRPr lang="en-US"/>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name="Slide 11">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SEI PERSONAGGI IN CERCA D'AUTORE, 1921</a:t>
            </a:r>
            <a:endParaRPr lang="en-US" sz="1300" dirty="0"/>
          </a:p>
        </p:txBody>
      </p:sp>
      <p:sp>
        <p:nvSpPr>
          <p:cNvPr id="3" name="Shape 1"/>
          <p:cNvSpPr/>
          <p:nvPr/>
        </p:nvSpPr>
        <p:spPr>
          <a:xfrm>
            <a:off x="548640" y="1143000"/>
            <a:ext cx="2606040" cy="3246120"/>
          </a:xfrm>
          <a:prstGeom prst="roundRect">
            <a:avLst>
              <a:gd name="adj" fmla="val 3158"/>
            </a:avLst>
          </a:prstGeom>
          <a:solidFill>
            <a:schemeClr val="accent3"/>
          </a:solidFill>
          <a:ln/>
        </p:spPr>
      </p:sp>
      <p:sp>
        <p:nvSpPr>
          <p:cNvPr id="4" name="Shape 2"/>
          <p:cNvSpPr/>
          <p:nvPr/>
        </p:nvSpPr>
        <p:spPr>
          <a:xfrm>
            <a:off x="548640" y="1225296"/>
            <a:ext cx="2606040" cy="3163824"/>
          </a:xfrm>
          <a:prstGeom prst="roundRect">
            <a:avLst>
              <a:gd name="adj" fmla="val 3158"/>
            </a:avLst>
          </a:prstGeom>
          <a:solidFill>
            <a:schemeClr val="bg2"/>
          </a:solidFill>
          <a:ln/>
        </p:spPr>
      </p:sp>
      <p:sp>
        <p:nvSpPr>
          <p:cNvPr id="5" name="Shape 3"/>
          <p:cNvSpPr/>
          <p:nvPr/>
        </p:nvSpPr>
        <p:spPr>
          <a:xfrm>
            <a:off x="548640" y="1143000"/>
            <a:ext cx="2606040" cy="3246120"/>
          </a:xfrm>
          <a:prstGeom prst="roundRect">
            <a:avLst>
              <a:gd name="adj" fmla="val 3158"/>
            </a:avLst>
          </a:prstGeom>
          <a:noFill/>
          <a:ln w="12700">
            <a:solidFill>
              <a:srgbClr val="E3DDCF"/>
            </a:solidFill>
            <a:prstDash val="solid"/>
          </a:ln>
        </p:spPr>
      </p:sp>
      <p:sp>
        <p:nvSpPr>
          <p:cNvPr id="6" name="Text 4"/>
          <p:cNvSpPr/>
          <p:nvPr/>
        </p:nvSpPr>
        <p:spPr>
          <a:xfrm>
            <a:off x="777240" y="1417320"/>
            <a:ext cx="2148840" cy="457200"/>
          </a:xfrm>
          <a:prstGeom prst="rect">
            <a:avLst/>
          </a:prstGeom>
          <a:noFill/>
          <a:ln/>
        </p:spPr>
        <p:txBody>
          <a:bodyPr wrap="square" rtlCol="0" anchor="ctr"/>
          <a:lstStyle/>
          <a:p>
            <a:pPr indent="0" marL="0">
              <a:buNone/>
            </a:pPr>
            <a:r>
              <a:rPr lang="en-US" sz="2100" b="1" dirty="0">
                <a:solidFill>
                  <a:schemeClr val="tx1"/>
                </a:solidFill>
                <a:latin typeface="+mj-lt" pitchFamily="34" charset="0"/>
                <a:ea typeface="+mj-lt" pitchFamily="34" charset="-122"/>
                <a:cs typeface="+mj-lt" pitchFamily="34" charset="-120"/>
              </a:rPr>
              <a:t>I personaggi</a:t>
            </a:r>
            <a:endParaRPr lang="en-US" sz="2100" dirty="0"/>
          </a:p>
        </p:txBody>
      </p:sp>
      <p:sp>
        <p:nvSpPr>
          <p:cNvPr id="7" name="Text 5"/>
          <p:cNvSpPr/>
          <p:nvPr/>
        </p:nvSpPr>
        <p:spPr>
          <a:xfrm>
            <a:off x="777240" y="1874520"/>
            <a:ext cx="2148840" cy="548640"/>
          </a:xfrm>
          <a:prstGeom prst="rect">
            <a:avLst/>
          </a:prstGeom>
          <a:noFill/>
          <a:ln/>
        </p:spPr>
        <p:txBody>
          <a:bodyPr wrap="square" rtlCol="0" anchor="ctr"/>
          <a:lstStyle/>
          <a:p>
            <a:pPr indent="0" marL="0">
              <a:lnSpc>
                <a:spcPct val="115000"/>
              </a:lnSpc>
              <a:buNone/>
            </a:pPr>
            <a:r>
              <a:rPr lang="en-US" sz="1300" dirty="0">
                <a:solidFill>
                  <a:schemeClr val="tx2"/>
                </a:solidFill>
                <a:latin typeface="+mn-lt" pitchFamily="34" charset="0"/>
                <a:ea typeface="+mn-lt" pitchFamily="34" charset="-122"/>
                <a:cs typeface="+mn-lt" pitchFamily="34" charset="-120"/>
              </a:rPr>
              <a:t>Sei, rimasti senza autore</a:t>
            </a:r>
            <a:endParaRPr lang="en-US" sz="1300" dirty="0"/>
          </a:p>
        </p:txBody>
      </p:sp>
      <p:sp>
        <p:nvSpPr>
          <p:cNvPr id="8" name="Text 6"/>
          <p:cNvSpPr/>
          <p:nvPr/>
        </p:nvSpPr>
        <p:spPr>
          <a:xfrm>
            <a:off x="777240" y="3429000"/>
            <a:ext cx="2148840" cy="822960"/>
          </a:xfrm>
          <a:prstGeom prst="rect">
            <a:avLst/>
          </a:prstGeom>
          <a:noFill/>
          <a:ln/>
        </p:spPr>
        <p:txBody>
          <a:bodyPr wrap="square" rtlCol="0" anchor="b"/>
          <a:lstStyle/>
          <a:p>
            <a:pPr indent="0" marL="0">
              <a:lnSpc>
                <a:spcPct val="120000"/>
              </a:lnSpc>
              <a:buNone/>
            </a:pPr>
            <a:r>
              <a:rPr lang="en-US" sz="1450" dirty="0">
                <a:solidFill>
                  <a:schemeClr val="tx1"/>
                </a:solidFill>
                <a:latin typeface="+mn-lt" pitchFamily="34" charset="0"/>
                <a:ea typeface="+mn-lt" pitchFamily="34" charset="-122"/>
                <a:cs typeface="+mn-lt" pitchFamily="34" charset="-120"/>
              </a:rPr>
              <a:t>Chiedono una forma drammatica compiuta</a:t>
            </a:r>
            <a:endParaRPr lang="en-US" sz="1450" dirty="0"/>
          </a:p>
        </p:txBody>
      </p:sp>
      <p:sp>
        <p:nvSpPr>
          <p:cNvPr id="9" name="Shape 7"/>
          <p:cNvSpPr/>
          <p:nvPr/>
        </p:nvSpPr>
        <p:spPr>
          <a:xfrm>
            <a:off x="3337560" y="1143000"/>
            <a:ext cx="2606040" cy="3246120"/>
          </a:xfrm>
          <a:prstGeom prst="roundRect">
            <a:avLst>
              <a:gd name="adj" fmla="val 3158"/>
            </a:avLst>
          </a:prstGeom>
          <a:solidFill>
            <a:schemeClr val="accent1"/>
          </a:solidFill>
          <a:ln/>
        </p:spPr>
      </p:sp>
      <p:sp>
        <p:nvSpPr>
          <p:cNvPr id="10" name="Shape 8"/>
          <p:cNvSpPr/>
          <p:nvPr/>
        </p:nvSpPr>
        <p:spPr>
          <a:xfrm>
            <a:off x="3337560" y="1225296"/>
            <a:ext cx="2606040" cy="3163824"/>
          </a:xfrm>
          <a:prstGeom prst="roundRect">
            <a:avLst>
              <a:gd name="adj" fmla="val 3158"/>
            </a:avLst>
          </a:prstGeom>
          <a:solidFill>
            <a:schemeClr val="bg2"/>
          </a:solidFill>
          <a:ln/>
        </p:spPr>
      </p:sp>
      <p:sp>
        <p:nvSpPr>
          <p:cNvPr id="11" name="Shape 9"/>
          <p:cNvSpPr/>
          <p:nvPr/>
        </p:nvSpPr>
        <p:spPr>
          <a:xfrm>
            <a:off x="3337560" y="1143000"/>
            <a:ext cx="2606040" cy="3246120"/>
          </a:xfrm>
          <a:prstGeom prst="roundRect">
            <a:avLst>
              <a:gd name="adj" fmla="val 3158"/>
            </a:avLst>
          </a:prstGeom>
          <a:noFill/>
          <a:ln w="12700">
            <a:solidFill>
              <a:srgbClr val="E3DDCF"/>
            </a:solidFill>
            <a:prstDash val="solid"/>
          </a:ln>
        </p:spPr>
      </p:sp>
      <p:sp>
        <p:nvSpPr>
          <p:cNvPr id="12" name="Text 10"/>
          <p:cNvSpPr/>
          <p:nvPr/>
        </p:nvSpPr>
        <p:spPr>
          <a:xfrm>
            <a:off x="3566160" y="1417320"/>
            <a:ext cx="2148840" cy="457200"/>
          </a:xfrm>
          <a:prstGeom prst="rect">
            <a:avLst/>
          </a:prstGeom>
          <a:noFill/>
          <a:ln/>
        </p:spPr>
        <p:txBody>
          <a:bodyPr wrap="square" rtlCol="0" anchor="ctr"/>
          <a:lstStyle/>
          <a:p>
            <a:pPr indent="0" marL="0">
              <a:buNone/>
            </a:pPr>
            <a:r>
              <a:rPr lang="en-US" sz="2100" b="1" dirty="0">
                <a:solidFill>
                  <a:schemeClr val="tx1"/>
                </a:solidFill>
                <a:latin typeface="+mj-lt" pitchFamily="34" charset="0"/>
                <a:ea typeface="+mj-lt" pitchFamily="34" charset="-122"/>
                <a:cs typeface="+mj-lt" pitchFamily="34" charset="-120"/>
              </a:rPr>
              <a:t>Il capocomico</a:t>
            </a:r>
            <a:endParaRPr lang="en-US" sz="2100" dirty="0"/>
          </a:p>
        </p:txBody>
      </p:sp>
      <p:sp>
        <p:nvSpPr>
          <p:cNvPr id="13" name="Text 11"/>
          <p:cNvSpPr/>
          <p:nvPr/>
        </p:nvSpPr>
        <p:spPr>
          <a:xfrm>
            <a:off x="3566160" y="1874520"/>
            <a:ext cx="2148840" cy="548640"/>
          </a:xfrm>
          <a:prstGeom prst="rect">
            <a:avLst/>
          </a:prstGeom>
          <a:noFill/>
          <a:ln/>
        </p:spPr>
        <p:txBody>
          <a:bodyPr wrap="square" rtlCol="0" anchor="ctr"/>
          <a:lstStyle/>
          <a:p>
            <a:pPr indent="0" marL="0">
              <a:lnSpc>
                <a:spcPct val="115000"/>
              </a:lnSpc>
              <a:buNone/>
            </a:pPr>
            <a:r>
              <a:rPr lang="en-US" sz="1300" dirty="0">
                <a:solidFill>
                  <a:schemeClr val="tx2"/>
                </a:solidFill>
                <a:latin typeface="+mn-lt" pitchFamily="34" charset="0"/>
                <a:ea typeface="+mn-lt" pitchFamily="34" charset="-122"/>
                <a:cs typeface="+mn-lt" pitchFamily="34" charset="-120"/>
              </a:rPr>
              <a:t>Sta provando un altro spettacolo</a:t>
            </a:r>
            <a:endParaRPr lang="en-US" sz="1300" dirty="0"/>
          </a:p>
        </p:txBody>
      </p:sp>
      <p:sp>
        <p:nvSpPr>
          <p:cNvPr id="14" name="Text 12"/>
          <p:cNvSpPr/>
          <p:nvPr/>
        </p:nvSpPr>
        <p:spPr>
          <a:xfrm>
            <a:off x="3566160" y="3429000"/>
            <a:ext cx="2148840" cy="822960"/>
          </a:xfrm>
          <a:prstGeom prst="rect">
            <a:avLst/>
          </a:prstGeom>
          <a:noFill/>
          <a:ln/>
        </p:spPr>
        <p:txBody>
          <a:bodyPr wrap="square" rtlCol="0" anchor="b"/>
          <a:lstStyle/>
          <a:p>
            <a:pPr indent="0" marL="0">
              <a:lnSpc>
                <a:spcPct val="120000"/>
              </a:lnSpc>
              <a:buNone/>
            </a:pPr>
            <a:r>
              <a:rPr lang="en-US" sz="1450" dirty="0">
                <a:solidFill>
                  <a:schemeClr val="tx1"/>
                </a:solidFill>
                <a:latin typeface="+mn-lt" pitchFamily="34" charset="0"/>
                <a:ea typeface="+mn-lt" pitchFamily="34" charset="-122"/>
                <a:cs typeface="+mn-lt" pitchFamily="34" charset="-120"/>
              </a:rPr>
              <a:t>È a lui che i sei si rivolgono</a:t>
            </a:r>
            <a:endParaRPr lang="en-US" sz="1450" dirty="0"/>
          </a:p>
        </p:txBody>
      </p:sp>
      <p:sp>
        <p:nvSpPr>
          <p:cNvPr id="15" name="Shape 13"/>
          <p:cNvSpPr/>
          <p:nvPr/>
        </p:nvSpPr>
        <p:spPr>
          <a:xfrm>
            <a:off x="6126480" y="1143000"/>
            <a:ext cx="2606040" cy="3246120"/>
          </a:xfrm>
          <a:prstGeom prst="roundRect">
            <a:avLst>
              <a:gd name="adj" fmla="val 3158"/>
            </a:avLst>
          </a:prstGeom>
          <a:solidFill>
            <a:srgbClr val="47525F"/>
          </a:solidFill>
          <a:ln/>
        </p:spPr>
      </p:sp>
      <p:sp>
        <p:nvSpPr>
          <p:cNvPr id="16" name="Shape 14"/>
          <p:cNvSpPr/>
          <p:nvPr/>
        </p:nvSpPr>
        <p:spPr>
          <a:xfrm>
            <a:off x="6126480" y="1225296"/>
            <a:ext cx="2606040" cy="3163824"/>
          </a:xfrm>
          <a:prstGeom prst="roundRect">
            <a:avLst>
              <a:gd name="adj" fmla="val 3158"/>
            </a:avLst>
          </a:prstGeom>
          <a:solidFill>
            <a:schemeClr val="bg2"/>
          </a:solidFill>
          <a:ln/>
        </p:spPr>
      </p:sp>
      <p:sp>
        <p:nvSpPr>
          <p:cNvPr id="17" name="Shape 15"/>
          <p:cNvSpPr/>
          <p:nvPr/>
        </p:nvSpPr>
        <p:spPr>
          <a:xfrm>
            <a:off x="6126480" y="1143000"/>
            <a:ext cx="2606040" cy="3246120"/>
          </a:xfrm>
          <a:prstGeom prst="roundRect">
            <a:avLst>
              <a:gd name="adj" fmla="val 3158"/>
            </a:avLst>
          </a:prstGeom>
          <a:noFill/>
          <a:ln w="12700">
            <a:solidFill>
              <a:srgbClr val="E3DDCF"/>
            </a:solidFill>
            <a:prstDash val="solid"/>
          </a:ln>
        </p:spPr>
      </p:sp>
      <p:sp>
        <p:nvSpPr>
          <p:cNvPr id="18" name="Text 16"/>
          <p:cNvSpPr/>
          <p:nvPr/>
        </p:nvSpPr>
        <p:spPr>
          <a:xfrm>
            <a:off x="6355080" y="1417320"/>
            <a:ext cx="2148840" cy="457200"/>
          </a:xfrm>
          <a:prstGeom prst="rect">
            <a:avLst/>
          </a:prstGeom>
          <a:noFill/>
          <a:ln/>
        </p:spPr>
        <p:txBody>
          <a:bodyPr wrap="square" rtlCol="0" anchor="ctr"/>
          <a:lstStyle/>
          <a:p>
            <a:pPr indent="0" marL="0">
              <a:buNone/>
            </a:pPr>
            <a:r>
              <a:rPr lang="en-US" sz="2100" b="1" dirty="0">
                <a:solidFill>
                  <a:schemeClr val="tx1"/>
                </a:solidFill>
                <a:latin typeface="+mj-lt" pitchFamily="34" charset="0"/>
                <a:ea typeface="+mj-lt" pitchFamily="34" charset="-122"/>
                <a:cs typeface="+mj-lt" pitchFamily="34" charset="-120"/>
              </a:rPr>
              <a:t>Le quinte</a:t>
            </a:r>
            <a:endParaRPr lang="en-US" sz="2100" dirty="0"/>
          </a:p>
        </p:txBody>
      </p:sp>
      <p:sp>
        <p:nvSpPr>
          <p:cNvPr id="19" name="Text 17"/>
          <p:cNvSpPr/>
          <p:nvPr/>
        </p:nvSpPr>
        <p:spPr>
          <a:xfrm>
            <a:off x="6355080" y="1874520"/>
            <a:ext cx="2148840" cy="548640"/>
          </a:xfrm>
          <a:prstGeom prst="rect">
            <a:avLst/>
          </a:prstGeom>
          <a:noFill/>
          <a:ln/>
        </p:spPr>
        <p:txBody>
          <a:bodyPr wrap="square" rtlCol="0" anchor="ctr"/>
          <a:lstStyle/>
          <a:p>
            <a:pPr indent="0" marL="0">
              <a:lnSpc>
                <a:spcPct val="115000"/>
              </a:lnSpc>
              <a:buNone/>
            </a:pPr>
            <a:r>
              <a:rPr lang="en-US" sz="1300" dirty="0">
                <a:solidFill>
                  <a:schemeClr val="tx2"/>
                </a:solidFill>
                <a:latin typeface="+mn-lt" pitchFamily="34" charset="0"/>
                <a:ea typeface="+mn-lt" pitchFamily="34" charset="-122"/>
                <a:cs typeface="+mn-lt" pitchFamily="34" charset="-120"/>
              </a:rPr>
              <a:t>Attori, regista, retroscena</a:t>
            </a:r>
            <a:endParaRPr lang="en-US" sz="1300" dirty="0"/>
          </a:p>
        </p:txBody>
      </p:sp>
      <p:sp>
        <p:nvSpPr>
          <p:cNvPr id="20" name="Text 18"/>
          <p:cNvSpPr/>
          <p:nvPr/>
        </p:nvSpPr>
        <p:spPr>
          <a:xfrm>
            <a:off x="6355080" y="3429000"/>
            <a:ext cx="2148840" cy="822960"/>
          </a:xfrm>
          <a:prstGeom prst="rect">
            <a:avLst/>
          </a:prstGeom>
          <a:noFill/>
          <a:ln/>
        </p:spPr>
        <p:txBody>
          <a:bodyPr wrap="square" rtlCol="0" anchor="b"/>
          <a:lstStyle/>
          <a:p>
            <a:pPr indent="0" marL="0">
              <a:lnSpc>
                <a:spcPct val="120000"/>
              </a:lnSpc>
              <a:buNone/>
            </a:pPr>
            <a:r>
              <a:rPr lang="en-US" sz="1450" dirty="0">
                <a:solidFill>
                  <a:schemeClr val="tx1"/>
                </a:solidFill>
                <a:latin typeface="+mn-lt" pitchFamily="34" charset="0"/>
                <a:ea typeface="+mn-lt" pitchFamily="34" charset="-122"/>
                <a:cs typeface="+mn-lt" pitchFamily="34" charset="-120"/>
              </a:rPr>
              <a:t>Restano visibili, e la finzione si mostra</a:t>
            </a:r>
            <a:endParaRPr lang="en-US" sz="145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11</a:t>
            </a:fld>
            <a:endParaRPr lang="en-US"/>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name="Slide 12">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DAL FIASCO AL TRIONFO, IN POCHI MESI</a:t>
            </a:r>
            <a:endParaRPr lang="en-US" sz="1300" dirty="0"/>
          </a:p>
        </p:txBody>
      </p:sp>
      <p:sp>
        <p:nvSpPr>
          <p:cNvPr id="3" name="Shape 1"/>
          <p:cNvSpPr/>
          <p:nvPr/>
        </p:nvSpPr>
        <p:spPr>
          <a:xfrm>
            <a:off x="640080" y="2926080"/>
            <a:ext cx="7863840" cy="0"/>
          </a:xfrm>
          <a:prstGeom prst="line">
            <a:avLst/>
          </a:prstGeom>
          <a:noFill/>
          <a:ln w="31750">
            <a:solidFill>
              <a:schemeClr val="accent1"/>
            </a:solidFill>
            <a:prstDash val="sysDot"/>
          </a:ln>
        </p:spPr>
      </p:sp>
      <p:sp>
        <p:nvSpPr>
          <p:cNvPr id="4" name="Text 2"/>
          <p:cNvSpPr/>
          <p:nvPr/>
        </p:nvSpPr>
        <p:spPr>
          <a:xfrm>
            <a:off x="998525" y="1325880"/>
            <a:ext cx="2743200" cy="868680"/>
          </a:xfrm>
          <a:prstGeom prst="rect">
            <a:avLst/>
          </a:prstGeom>
          <a:noFill/>
          <a:ln/>
        </p:spPr>
        <p:txBody>
          <a:bodyPr wrap="square" rtlCol="0" anchor="t"/>
          <a:lstStyle/>
          <a:p>
            <a:pPr algn="ctr" indent="0" marL="0">
              <a:lnSpc>
                <a:spcPct val="115000"/>
              </a:lnSpc>
              <a:buNone/>
            </a:pPr>
            <a:r>
              <a:rPr lang="en-US" sz="1600" b="1" dirty="0">
                <a:solidFill>
                  <a:schemeClr val="accent3"/>
                </a:solidFill>
                <a:latin typeface="+mj-lt" pitchFamily="34" charset="0"/>
                <a:ea typeface="+mj-lt" pitchFamily="34" charset="-122"/>
                <a:cs typeface="+mj-lt" pitchFamily="34" charset="-120"/>
              </a:rPr>
              <a:t>Quattro serate</a:t>
            </a:r>
            <a:endParaRPr lang="en-US" sz="1600" dirty="0"/>
          </a:p>
          <a:p>
            <a:pPr algn="ctr" indent="0" marL="0">
              <a:lnSpc>
                <a:spcPct val="115000"/>
              </a:lnSpc>
              <a:buNone/>
            </a:pPr>
            <a:r>
              <a:rPr lang="en-US" sz="1250" dirty="0">
                <a:solidFill>
                  <a:schemeClr val="tx2"/>
                </a:solidFill>
                <a:latin typeface="+mn-lt" pitchFamily="34" charset="0"/>
                <a:ea typeface="+mn-lt" pitchFamily="34" charset="-122"/>
                <a:cs typeface="+mn-lt" pitchFamily="34" charset="-120"/>
              </a:rPr>
              <a:t>al Teatro Valle, e basta</a:t>
            </a:r>
            <a:endParaRPr lang="en-US" sz="1600" dirty="0"/>
          </a:p>
        </p:txBody>
      </p:sp>
      <p:sp>
        <p:nvSpPr>
          <p:cNvPr id="5" name="Text 3"/>
          <p:cNvSpPr/>
          <p:nvPr/>
        </p:nvSpPr>
        <p:spPr>
          <a:xfrm>
            <a:off x="4930445" y="1325880"/>
            <a:ext cx="2743200" cy="868680"/>
          </a:xfrm>
          <a:prstGeom prst="rect">
            <a:avLst/>
          </a:prstGeom>
          <a:noFill/>
          <a:ln/>
        </p:spPr>
        <p:txBody>
          <a:bodyPr wrap="square" rtlCol="0" anchor="t"/>
          <a:lstStyle/>
          <a:p>
            <a:pPr algn="ctr" indent="0" marL="0">
              <a:lnSpc>
                <a:spcPct val="115000"/>
              </a:lnSpc>
              <a:buNone/>
            </a:pPr>
            <a:r>
              <a:rPr lang="en-US" sz="1600" b="1" dirty="0">
                <a:solidFill>
                  <a:schemeClr val="accent3"/>
                </a:solidFill>
                <a:latin typeface="+mj-lt" pitchFamily="34" charset="0"/>
                <a:ea typeface="+mj-lt" pitchFamily="34" charset="-122"/>
                <a:cs typeface="+mj-lt" pitchFamily="34" charset="-120"/>
              </a:rPr>
              <a:t>La fama cresce</a:t>
            </a:r>
            <a:endParaRPr lang="en-US" sz="1600" dirty="0"/>
          </a:p>
          <a:p>
            <a:pPr algn="ctr" indent="0" marL="0">
              <a:lnSpc>
                <a:spcPct val="115000"/>
              </a:lnSpc>
              <a:buNone/>
            </a:pPr>
            <a:r>
              <a:rPr lang="en-US" sz="1250" dirty="0">
                <a:solidFill>
                  <a:schemeClr val="tx2"/>
                </a:solidFill>
                <a:latin typeface="+mn-lt" pitchFamily="34" charset="0"/>
                <a:ea typeface="+mn-lt" pitchFamily="34" charset="-122"/>
                <a:cs typeface="+mn-lt" pitchFamily="34" charset="-120"/>
              </a:rPr>
              <a:t>anche fuori dall'Italia</a:t>
            </a:r>
            <a:endParaRPr lang="en-US" sz="1600" dirty="0"/>
          </a:p>
        </p:txBody>
      </p:sp>
      <p:sp>
        <p:nvSpPr>
          <p:cNvPr id="6" name="Shape 4"/>
          <p:cNvSpPr/>
          <p:nvPr/>
        </p:nvSpPr>
        <p:spPr>
          <a:xfrm>
            <a:off x="993038" y="2807208"/>
            <a:ext cx="237744" cy="237744"/>
          </a:xfrm>
          <a:prstGeom prst="ellipse">
            <a:avLst/>
          </a:prstGeom>
          <a:solidFill>
            <a:schemeClr val="accent1"/>
          </a:solidFill>
          <a:ln w="12700">
            <a:solidFill>
              <a:schemeClr val="accent1"/>
            </a:solidFill>
            <a:prstDash val="solid"/>
          </a:ln>
        </p:spPr>
      </p:sp>
      <p:sp>
        <p:nvSpPr>
          <p:cNvPr id="7" name="Text 5"/>
          <p:cNvSpPr/>
          <p:nvPr/>
        </p:nvSpPr>
        <p:spPr>
          <a:xfrm>
            <a:off x="137160" y="3182112"/>
            <a:ext cx="2194560" cy="777240"/>
          </a:xfrm>
          <a:prstGeom prst="rect">
            <a:avLst/>
          </a:prstGeom>
          <a:noFill/>
          <a:ln/>
        </p:spPr>
        <p:txBody>
          <a:bodyPr wrap="square" rtlCol="0" anchor="t"/>
          <a:lstStyle/>
          <a:p>
            <a:pPr algn="ctr" indent="0" marL="0">
              <a:lnSpc>
                <a:spcPct val="110000"/>
              </a:lnSpc>
              <a:buNone/>
            </a:pPr>
            <a:r>
              <a:rPr lang="en-US" sz="1400" b="1" dirty="0">
                <a:solidFill>
                  <a:schemeClr val="tx1"/>
                </a:solidFill>
                <a:latin typeface="+mn-lt" pitchFamily="34" charset="0"/>
                <a:ea typeface="+mn-lt" pitchFamily="34" charset="-122"/>
                <a:cs typeface="+mn-lt" pitchFamily="34" charset="-120"/>
              </a:rPr>
              <a:t>Roma, 9 maggio 1921</a:t>
            </a:r>
            <a:endParaRPr lang="en-US" sz="1400" dirty="0"/>
          </a:p>
          <a:p>
            <a:pPr algn="ctr" indent="0" marL="0">
              <a:lnSpc>
                <a:spcPct val="110000"/>
              </a:lnSpc>
              <a:buNone/>
            </a:pPr>
            <a:r>
              <a:rPr lang="en-US" sz="1200" dirty="0">
                <a:solidFill>
                  <a:schemeClr val="tx2"/>
                </a:solidFill>
                <a:latin typeface="+mn-lt" pitchFamily="34" charset="0"/>
                <a:ea typeface="+mn-lt" pitchFamily="34" charset="-122"/>
                <a:cs typeface="+mn-lt" pitchFamily="34" charset="-120"/>
              </a:rPr>
              <a:t>il pubblico contesta</a:t>
            </a:r>
            <a:endParaRPr lang="en-US" sz="1400" dirty="0"/>
          </a:p>
        </p:txBody>
      </p:sp>
      <p:sp>
        <p:nvSpPr>
          <p:cNvPr id="8" name="Shape 6"/>
          <p:cNvSpPr/>
          <p:nvPr/>
        </p:nvSpPr>
        <p:spPr>
          <a:xfrm>
            <a:off x="4610405" y="2807208"/>
            <a:ext cx="237744" cy="237744"/>
          </a:xfrm>
          <a:prstGeom prst="ellipse">
            <a:avLst/>
          </a:prstGeom>
          <a:solidFill>
            <a:schemeClr val="accent1"/>
          </a:solidFill>
          <a:ln w="12700">
            <a:solidFill>
              <a:schemeClr val="accent1"/>
            </a:solidFill>
            <a:prstDash val="solid"/>
          </a:ln>
        </p:spPr>
      </p:sp>
      <p:sp>
        <p:nvSpPr>
          <p:cNvPr id="9" name="Text 7"/>
          <p:cNvSpPr/>
          <p:nvPr/>
        </p:nvSpPr>
        <p:spPr>
          <a:xfrm>
            <a:off x="3631997" y="3182112"/>
            <a:ext cx="2194560" cy="777240"/>
          </a:xfrm>
          <a:prstGeom prst="rect">
            <a:avLst/>
          </a:prstGeom>
          <a:noFill/>
          <a:ln/>
        </p:spPr>
        <p:txBody>
          <a:bodyPr wrap="square" rtlCol="0" anchor="t"/>
          <a:lstStyle/>
          <a:p>
            <a:pPr algn="ctr" indent="0" marL="0">
              <a:lnSpc>
                <a:spcPct val="110000"/>
              </a:lnSpc>
              <a:buNone/>
            </a:pPr>
            <a:r>
              <a:rPr lang="en-US" sz="1400" b="1" dirty="0">
                <a:solidFill>
                  <a:schemeClr val="tx1"/>
                </a:solidFill>
                <a:latin typeface="+mn-lt" pitchFamily="34" charset="0"/>
                <a:ea typeface="+mn-lt" pitchFamily="34" charset="-122"/>
                <a:cs typeface="+mn-lt" pitchFamily="34" charset="-120"/>
              </a:rPr>
              <a:t>Milano, 27 settembre</a:t>
            </a:r>
            <a:endParaRPr lang="en-US" sz="1400" dirty="0"/>
          </a:p>
          <a:p>
            <a:pPr algn="ctr" indent="0" marL="0">
              <a:lnSpc>
                <a:spcPct val="110000"/>
              </a:lnSpc>
              <a:buNone/>
            </a:pPr>
            <a:r>
              <a:rPr lang="en-US" sz="1200" dirty="0">
                <a:solidFill>
                  <a:schemeClr val="tx2"/>
                </a:solidFill>
                <a:latin typeface="+mn-lt" pitchFamily="34" charset="0"/>
                <a:ea typeface="+mn-lt" pitchFamily="34" charset="-122"/>
                <a:cs typeface="+mn-lt" pitchFamily="34" charset="-120"/>
              </a:rPr>
              <a:t>1921, il giudizio cambia</a:t>
            </a:r>
            <a:endParaRPr lang="en-US" sz="1400" dirty="0"/>
          </a:p>
        </p:txBody>
      </p:sp>
      <p:sp>
        <p:nvSpPr>
          <p:cNvPr id="10" name="Shape 8"/>
          <p:cNvSpPr/>
          <p:nvPr/>
        </p:nvSpPr>
        <p:spPr>
          <a:xfrm>
            <a:off x="7991856" y="2807208"/>
            <a:ext cx="237744" cy="237744"/>
          </a:xfrm>
          <a:prstGeom prst="ellipse">
            <a:avLst/>
          </a:prstGeom>
          <a:solidFill>
            <a:schemeClr val="accent2"/>
          </a:solidFill>
          <a:ln w="25400">
            <a:solidFill>
              <a:schemeClr val="accent1"/>
            </a:solidFill>
            <a:prstDash val="solid"/>
          </a:ln>
        </p:spPr>
      </p:sp>
      <p:sp>
        <p:nvSpPr>
          <p:cNvPr id="11" name="Text 9"/>
          <p:cNvSpPr/>
          <p:nvPr/>
        </p:nvSpPr>
        <p:spPr>
          <a:xfrm>
            <a:off x="6812280" y="3182112"/>
            <a:ext cx="2194560" cy="777240"/>
          </a:xfrm>
          <a:prstGeom prst="rect">
            <a:avLst/>
          </a:prstGeom>
          <a:noFill/>
          <a:ln/>
        </p:spPr>
        <p:txBody>
          <a:bodyPr wrap="square" rtlCol="0" anchor="t"/>
          <a:lstStyle/>
          <a:p>
            <a:pPr algn="ctr" indent="0" marL="0">
              <a:lnSpc>
                <a:spcPct val="110000"/>
              </a:lnSpc>
              <a:buNone/>
            </a:pPr>
            <a:r>
              <a:rPr lang="en-US" sz="1400" b="1" dirty="0">
                <a:solidFill>
                  <a:schemeClr val="tx1"/>
                </a:solidFill>
                <a:latin typeface="+mn-lt" pitchFamily="34" charset="0"/>
                <a:ea typeface="+mn-lt" pitchFamily="34" charset="-122"/>
                <a:cs typeface="+mn-lt" pitchFamily="34" charset="-120"/>
              </a:rPr>
              <a:t>Stagione 1921-1922</a:t>
            </a:r>
            <a:endParaRPr lang="en-US" sz="1400" dirty="0"/>
          </a:p>
          <a:p>
            <a:pPr algn="ctr" indent="0" marL="0">
              <a:lnSpc>
                <a:spcPct val="110000"/>
              </a:lnSpc>
              <a:buNone/>
            </a:pPr>
            <a:r>
              <a:rPr lang="en-US" sz="1200" dirty="0">
                <a:solidFill>
                  <a:schemeClr val="tx2"/>
                </a:solidFill>
                <a:latin typeface="+mn-lt" pitchFamily="34" charset="0"/>
                <a:ea typeface="+mn-lt" pitchFamily="34" charset="-122"/>
                <a:cs typeface="+mn-lt" pitchFamily="34" charset="-120"/>
              </a:rPr>
              <a:t>il trionfo</a:t>
            </a:r>
            <a:endParaRPr lang="en-US" sz="14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12</a:t>
            </a:fld>
            <a:endParaRPr lang="en-US"/>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name="Slide 13">
    <p:spTree>
      <p:nvGrpSpPr>
        <p:cNvPr id="1" name=""/>
        <p:cNvGrpSpPr/>
        <p:nvPr/>
      </p:nvGrpSpPr>
      <p:grpSpPr>
        <a:xfrm>
          <a:off x="0" y="0"/>
          <a:ext cx="0" cy="0"/>
          <a:chOff x="0" y="0"/>
          <a:chExt cx="0" cy="0"/>
        </a:xfrm>
      </p:grpSpPr>
      <p:sp>
        <p:nvSpPr>
          <p:cNvPr id="2" name="Text 0"/>
          <p:cNvSpPr/>
          <p:nvPr/>
        </p:nvSpPr>
        <p:spPr>
          <a:xfrm>
            <a:off x="0" y="0"/>
            <a:ext cx="3108960" cy="5143500"/>
          </a:xfrm>
          <a:prstGeom prst="rect">
            <a:avLst/>
          </a:prstGeom>
          <a:noFill/>
          <a:ln/>
        </p:spPr>
        <p:txBody>
          <a:bodyPr wrap="square" rtlCol="0" anchor="ctr"/>
          <a:lstStyle/>
          <a:p>
            <a:pPr algn="ctr" indent="0" marL="0">
              <a:buNone/>
            </a:pPr>
            <a:r>
              <a:rPr lang="en-US" sz="10000" b="1" dirty="0">
                <a:solidFill>
                  <a:schemeClr val="bg1"/>
                </a:solidFill>
                <a:latin typeface="+mj-lt" pitchFamily="34" charset="0"/>
                <a:ea typeface="+mj-lt" pitchFamily="34" charset="-122"/>
                <a:cs typeface="+mj-lt" pitchFamily="34" charset="-120"/>
              </a:rPr>
              <a:t>04</a:t>
            </a:r>
            <a:endParaRPr lang="en-US" sz="10000" dirty="0"/>
          </a:p>
        </p:txBody>
      </p:sp>
      <p:sp>
        <p:nvSpPr>
          <p:cNvPr id="3" name="Text 1"/>
          <p:cNvSpPr/>
          <p:nvPr/>
        </p:nvSpPr>
        <p:spPr>
          <a:xfrm>
            <a:off x="3566160" y="1554480"/>
            <a:ext cx="502920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CAPITOLO</a:t>
            </a:r>
            <a:endParaRPr lang="en-US" sz="1300" dirty="0"/>
          </a:p>
        </p:txBody>
      </p:sp>
      <p:sp>
        <p:nvSpPr>
          <p:cNvPr id="4" name="Text 2"/>
          <p:cNvSpPr/>
          <p:nvPr/>
        </p:nvSpPr>
        <p:spPr>
          <a:xfrm>
            <a:off x="3566160" y="1920240"/>
            <a:ext cx="5120640" cy="1097280"/>
          </a:xfrm>
          <a:prstGeom prst="rect">
            <a:avLst/>
          </a:prstGeom>
          <a:noFill/>
          <a:ln/>
        </p:spPr>
        <p:txBody>
          <a:bodyPr wrap="square" rtlCol="0" anchor="t"/>
          <a:lstStyle/>
          <a:p>
            <a:pPr indent="0" marL="0">
              <a:buNone/>
            </a:pPr>
            <a:r>
              <a:rPr lang="en-US" sz="3800" b="1" dirty="0">
                <a:solidFill>
                  <a:schemeClr val="tx1"/>
                </a:solidFill>
                <a:latin typeface="+mj-lt" pitchFamily="34" charset="0"/>
                <a:ea typeface="+mj-lt" pitchFamily="34" charset="-122"/>
                <a:cs typeface="+mj-lt" pitchFamily="34" charset="-120"/>
              </a:rPr>
              <a:t>Il Nobel e l'eredità</a:t>
            </a:r>
            <a:endParaRPr lang="en-US" sz="3800" dirty="0"/>
          </a:p>
        </p:txBody>
      </p:sp>
      <p:sp>
        <p:nvSpPr>
          <p:cNvPr id="5" name="Text 3"/>
          <p:cNvSpPr/>
          <p:nvPr/>
        </p:nvSpPr>
        <p:spPr>
          <a:xfrm>
            <a:off x="3566160" y="3063240"/>
            <a:ext cx="5029200" cy="640080"/>
          </a:xfrm>
          <a:prstGeom prst="rect">
            <a:avLst/>
          </a:prstGeom>
          <a:noFill/>
          <a:ln/>
        </p:spPr>
        <p:txBody>
          <a:bodyPr wrap="square" rtlCol="0" anchor="ctr"/>
          <a:lstStyle/>
          <a:p>
            <a:pPr indent="0" marL="0">
              <a:buNone/>
            </a:pPr>
            <a:r>
              <a:rPr lang="en-US" sz="1600" dirty="0">
                <a:solidFill>
                  <a:schemeClr val="tx2"/>
                </a:solidFill>
                <a:latin typeface="+mn-lt" pitchFamily="34" charset="0"/>
                <a:ea typeface="+mn-lt" pitchFamily="34" charset="-122"/>
                <a:cs typeface="+mn-lt" pitchFamily="34" charset="-120"/>
              </a:rPr>
              <a:t>Stoccolma 1934, e la casa di contrada Caos</a:t>
            </a:r>
            <a:endParaRPr lang="en-US" sz="16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13</a:t>
            </a:fld>
            <a:endParaRPr lang="en-US"/>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name="Slide 14">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E58278"/>
                </a:solidFill>
                <a:latin typeface="+mj-lt" pitchFamily="34" charset="0"/>
                <a:ea typeface="+mj-lt" pitchFamily="34" charset="-122"/>
                <a:cs typeface="+mj-lt" pitchFamily="34" charset="-120"/>
              </a:rPr>
              <a:t>FALSO MITO</a:t>
            </a:r>
            <a:endParaRPr lang="en-US" sz="1300" dirty="0"/>
          </a:p>
        </p:txBody>
      </p:sp>
      <p:sp>
        <p:nvSpPr>
          <p:cNvPr id="3" name="Text 1"/>
          <p:cNvSpPr/>
          <p:nvPr/>
        </p:nvSpPr>
        <p:spPr>
          <a:xfrm>
            <a:off x="548640" y="1371600"/>
            <a:ext cx="8046720" cy="1920240"/>
          </a:xfrm>
          <a:prstGeom prst="rect">
            <a:avLst/>
          </a:prstGeom>
          <a:noFill/>
          <a:ln/>
        </p:spPr>
        <p:txBody>
          <a:bodyPr wrap="square" rtlCol="0" anchor="b"/>
          <a:lstStyle/>
          <a:p>
            <a:pPr indent="0" marL="0">
              <a:lnSpc>
                <a:spcPct val="105000"/>
              </a:lnSpc>
              <a:buNone/>
            </a:pPr>
            <a:r>
              <a:rPr lang="en-US" sz="5000" b="1" dirty="0">
                <a:solidFill>
                  <a:schemeClr val="bg1"/>
                </a:solidFill>
                <a:latin typeface="+mj-lt" pitchFamily="34" charset="0"/>
                <a:ea typeface="+mj-lt" pitchFamily="34" charset="-122"/>
                <a:cs typeface="+mj-lt" pitchFamily="34" charset="-120"/>
              </a:rPr>
              <a:t>Il Nobel non è per Il fu Mattia Pascal.</a:t>
            </a:r>
            <a:endParaRPr lang="en-US" sz="5000" dirty="0"/>
          </a:p>
        </p:txBody>
      </p:sp>
      <p:sp>
        <p:nvSpPr>
          <p:cNvPr id="4" name="Text 2"/>
          <p:cNvSpPr/>
          <p:nvPr/>
        </p:nvSpPr>
        <p:spPr>
          <a:xfrm>
            <a:off x="548640" y="3474720"/>
            <a:ext cx="7498080" cy="1005840"/>
          </a:xfrm>
          <a:prstGeom prst="rect">
            <a:avLst/>
          </a:prstGeom>
          <a:noFill/>
          <a:ln/>
        </p:spPr>
        <p:txBody>
          <a:bodyPr wrap="square" rtlCol="0" anchor="ctr"/>
          <a:lstStyle/>
          <a:p>
            <a:pPr indent="0" marL="0">
              <a:lnSpc>
                <a:spcPct val="125000"/>
              </a:lnSpc>
              <a:buNone/>
            </a:pPr>
            <a:r>
              <a:rPr lang="en-US" sz="1750" dirty="0">
                <a:solidFill>
                  <a:srgbClr val="D8D6CF"/>
                </a:solidFill>
                <a:latin typeface="+mn-lt" pitchFamily="34" charset="0"/>
                <a:ea typeface="+mn-lt" pitchFamily="34" charset="-122"/>
                <a:cs typeface="+mn-lt" pitchFamily="34" charset="-120"/>
              </a:rPr>
              <a:t>La motivazione ufficiale del </a:t>
            </a:r>
            <a:pPr indent="0" marL="0">
              <a:lnSpc>
                <a:spcPct val="125000"/>
              </a:lnSpc>
              <a:buNone/>
            </a:pPr>
            <a:r>
              <a:rPr lang="en-US" sz="1750" b="1" dirty="0">
                <a:solidFill>
                  <a:schemeClr val="bg1"/>
                </a:solidFill>
                <a:latin typeface="+mn-lt" pitchFamily="34" charset="0"/>
                <a:ea typeface="+mn-lt" pitchFamily="34" charset="-122"/>
                <a:cs typeface="+mn-lt" pitchFamily="34" charset="-120"/>
              </a:rPr>
              <a:t>1934</a:t>
            </a:r>
            <a:pPr indent="0" marL="0">
              <a:lnSpc>
                <a:spcPct val="125000"/>
              </a:lnSpc>
              <a:buNone/>
            </a:pPr>
            <a:r>
              <a:rPr lang="en-US" sz="1750" dirty="0">
                <a:solidFill>
                  <a:srgbClr val="D8D6CF"/>
                </a:solidFill>
                <a:latin typeface="+mn-lt" pitchFamily="34" charset="0"/>
                <a:ea typeface="+mn-lt" pitchFamily="34" charset="-122"/>
                <a:cs typeface="+mn-lt" pitchFamily="34" charset="-120"/>
              </a:rPr>
              <a:t> non cita </a:t>
            </a:r>
            <a:pPr indent="0" marL="0">
              <a:lnSpc>
                <a:spcPct val="125000"/>
              </a:lnSpc>
              <a:buNone/>
            </a:pPr>
            <a:r>
              <a:rPr lang="en-US" sz="1750" b="1" dirty="0">
                <a:solidFill>
                  <a:schemeClr val="bg1"/>
                </a:solidFill>
                <a:latin typeface="+mn-lt" pitchFamily="34" charset="0"/>
                <a:ea typeface="+mn-lt" pitchFamily="34" charset="-122"/>
                <a:cs typeface="+mn-lt" pitchFamily="34" charset="-120"/>
              </a:rPr>
              <a:t>nessun titolo</a:t>
            </a:r>
            <a:pPr indent="0" marL="0">
              <a:lnSpc>
                <a:spcPct val="125000"/>
              </a:lnSpc>
              <a:buNone/>
            </a:pPr>
            <a:r>
              <a:rPr lang="en-US" sz="1750" dirty="0">
                <a:solidFill>
                  <a:srgbClr val="D8D6CF"/>
                </a:solidFill>
                <a:latin typeface="+mn-lt" pitchFamily="34" charset="0"/>
                <a:ea typeface="+mn-lt" pitchFamily="34" charset="-122"/>
                <a:cs typeface="+mn-lt" pitchFamily="34" charset="-120"/>
              </a:rPr>
              <a:t>, premia il rinnovamento audace e ingegnoso dell'arte drammatica e scenica.</a:t>
            </a:r>
            <a:endParaRPr lang="en-US" sz="175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rgbClr val="D7E4DF"/>
                </a:solidFill>
              </a:defRPr>
            </a:lvl1pPr>
          </a:lstStyle>
          <a:p>
            <a:pPr algn="r"/>
            <a:fld id="{F7021451-1387-4CA6-816F-3879F97B5CBC}" type="slidenum">
              <a:rPr b="0" lang="en-US"/>
              <a:t>14</a:t>
            </a:fld>
            <a:endParaRPr lang="en-US"/>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name="Slide 15">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PRIMA E DOPO STOCCOLMA</a:t>
            </a:r>
            <a:endParaRPr lang="en-US" sz="1300" dirty="0"/>
          </a:p>
        </p:txBody>
      </p:sp>
      <p:sp>
        <p:nvSpPr>
          <p:cNvPr id="3" name="Text 1"/>
          <p:cNvSpPr/>
          <p:nvPr/>
        </p:nvSpPr>
        <p:spPr>
          <a:xfrm>
            <a:off x="5486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1929</a:t>
            </a:r>
            <a:endParaRPr lang="en-US" sz="4800" dirty="0"/>
          </a:p>
        </p:txBody>
      </p:sp>
      <p:sp>
        <p:nvSpPr>
          <p:cNvPr id="4" name="Text 2"/>
          <p:cNvSpPr/>
          <p:nvPr/>
        </p:nvSpPr>
        <p:spPr>
          <a:xfrm>
            <a:off x="5486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Accademico d'Italia</a:t>
            </a:r>
            <a:pPr indent="0" marL="0">
              <a:lnSpc>
                <a:spcPct val="120000"/>
              </a:lnSpc>
              <a:buNone/>
            </a:pPr>
            <a:r>
              <a:rPr lang="en-US" sz="1500" dirty="0">
                <a:solidFill>
                  <a:schemeClr val="tx2"/>
                </a:solidFill>
                <a:latin typeface="+mn-lt" pitchFamily="34" charset="0"/>
                <a:ea typeface="+mn-lt" pitchFamily="34" charset="-122"/>
                <a:cs typeface="+mn-lt" pitchFamily="34" charset="-120"/>
              </a:rPr>
              <a:t>: cinque anni prima del Nobel</a:t>
            </a:r>
            <a:endParaRPr lang="en-US" sz="1500" dirty="0"/>
          </a:p>
        </p:txBody>
      </p:sp>
      <p:sp>
        <p:nvSpPr>
          <p:cNvPr id="5" name="Text 3"/>
          <p:cNvSpPr/>
          <p:nvPr/>
        </p:nvSpPr>
        <p:spPr>
          <a:xfrm>
            <a:off x="32918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1934</a:t>
            </a:r>
            <a:endParaRPr lang="en-US" sz="4800" dirty="0"/>
          </a:p>
        </p:txBody>
      </p:sp>
      <p:sp>
        <p:nvSpPr>
          <p:cNvPr id="6" name="Text 4"/>
          <p:cNvSpPr/>
          <p:nvPr/>
        </p:nvSpPr>
        <p:spPr>
          <a:xfrm>
            <a:off x="32918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il Nobel</a:t>
            </a:r>
            <a:pPr indent="0" marL="0">
              <a:lnSpc>
                <a:spcPct val="120000"/>
              </a:lnSpc>
              <a:buNone/>
            </a:pPr>
            <a:r>
              <a:rPr lang="en-US" sz="1500" dirty="0">
                <a:solidFill>
                  <a:schemeClr val="tx2"/>
                </a:solidFill>
                <a:latin typeface="+mn-lt" pitchFamily="34" charset="0"/>
                <a:ea typeface="+mn-lt" pitchFamily="34" charset="-122"/>
                <a:cs typeface="+mn-lt" pitchFamily="34" charset="-120"/>
              </a:rPr>
              <a:t>: cerimonia a Stoccolma, il 10 dicembre</a:t>
            </a:r>
            <a:endParaRPr lang="en-US" sz="1500" dirty="0"/>
          </a:p>
        </p:txBody>
      </p:sp>
      <p:sp>
        <p:nvSpPr>
          <p:cNvPr id="7" name="Text 5"/>
          <p:cNvSpPr/>
          <p:nvPr/>
        </p:nvSpPr>
        <p:spPr>
          <a:xfrm>
            <a:off x="60350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1949</a:t>
            </a:r>
            <a:endParaRPr lang="en-US" sz="4800" dirty="0"/>
          </a:p>
        </p:txBody>
      </p:sp>
      <p:sp>
        <p:nvSpPr>
          <p:cNvPr id="8" name="Text 6"/>
          <p:cNvSpPr/>
          <p:nvPr/>
        </p:nvSpPr>
        <p:spPr>
          <a:xfrm>
            <a:off x="60350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monumento nazionale</a:t>
            </a:r>
            <a:pPr indent="0" marL="0">
              <a:lnSpc>
                <a:spcPct val="120000"/>
              </a:lnSpc>
              <a:buNone/>
            </a:pPr>
            <a:r>
              <a:rPr lang="en-US" sz="1500" dirty="0">
                <a:solidFill>
                  <a:schemeClr val="tx2"/>
                </a:solidFill>
                <a:latin typeface="+mn-lt" pitchFamily="34" charset="0"/>
                <a:ea typeface="+mn-lt" pitchFamily="34" charset="-122"/>
                <a:cs typeface="+mn-lt" pitchFamily="34" charset="-120"/>
              </a:rPr>
              <a:t>: la casa natale di contrada Caos</a:t>
            </a:r>
            <a:endParaRPr lang="en-US" sz="15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15</a:t>
            </a:fld>
            <a:endParaRPr lang="en-US"/>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name="Slide 16">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6"/>
                </a:solidFill>
                <a:latin typeface="+mj-lt" pitchFamily="34" charset="0"/>
                <a:ea typeface="+mj-lt" pitchFamily="34" charset="-122"/>
                <a:cs typeface="+mj-lt" pitchFamily="34" charset="-120"/>
              </a:rPr>
              <a:t>METTITI ALLA PROVA · PER LA CLASSE</a:t>
            </a:r>
            <a:endParaRPr lang="en-US" sz="1300" dirty="0"/>
          </a:p>
        </p:txBody>
      </p:sp>
      <p:sp>
        <p:nvSpPr>
          <p:cNvPr id="3" name="Text 1"/>
          <p:cNvSpPr/>
          <p:nvPr/>
        </p:nvSpPr>
        <p:spPr>
          <a:xfrm>
            <a:off x="548640" y="960120"/>
            <a:ext cx="7863840" cy="914400"/>
          </a:xfrm>
          <a:prstGeom prst="rect">
            <a:avLst/>
          </a:prstGeom>
          <a:noFill/>
          <a:ln/>
        </p:spPr>
        <p:txBody>
          <a:bodyPr wrap="square" rtlCol="0" anchor="t"/>
          <a:lstStyle/>
          <a:p>
            <a:pPr indent="0" marL="0">
              <a:buNone/>
            </a:pPr>
            <a:r>
              <a:rPr lang="en-US" sz="3000" b="1" dirty="0">
                <a:solidFill>
                  <a:schemeClr val="tx1"/>
                </a:solidFill>
                <a:latin typeface="+mj-lt" pitchFamily="34" charset="0"/>
                <a:ea typeface="+mj-lt" pitchFamily="34" charset="-122"/>
                <a:cs typeface="+mj-lt" pitchFamily="34" charset="-120"/>
              </a:rPr>
              <a:t>Qual è il romanzo considerato il capolavoro narrativo di Pirandello?</a:t>
            </a:r>
            <a:endParaRPr lang="en-US" sz="3000" dirty="0"/>
          </a:p>
        </p:txBody>
      </p:sp>
      <p:sp>
        <p:nvSpPr>
          <p:cNvPr id="4" name="Text 2"/>
          <p:cNvSpPr/>
          <p:nvPr/>
        </p:nvSpPr>
        <p:spPr>
          <a:xfrm>
            <a:off x="548640" y="2148840"/>
            <a:ext cx="6583680" cy="594360"/>
          </a:xfrm>
          <a:prstGeom prst="roundRect">
            <a:avLst>
              <a:gd name="adj" fmla="val 9231"/>
            </a:avLst>
          </a:prstGeom>
          <a:solidFill>
            <a:srgbClr val="F7EEDD"/>
          </a:solidFill>
          <a:ln/>
        </p:spPr>
        <p:txBody>
          <a:bodyPr wrap="square" rtlCol="0" anchor="ctr"/>
          <a:lstStyle/>
          <a:p>
            <a:pPr indent="0" marL="0">
              <a:buNone/>
            </a:pPr>
            <a:r>
              <a:rPr lang="en-US" sz="1800" b="1" dirty="0">
                <a:solidFill>
                  <a:schemeClr val="accent6"/>
                </a:solidFill>
                <a:latin typeface="+mj-lt" pitchFamily="34" charset="0"/>
                <a:ea typeface="+mj-lt" pitchFamily="34" charset="-122"/>
                <a:cs typeface="+mj-lt" pitchFamily="34" charset="-120"/>
              </a:rPr>
              <a:t>A</a:t>
            </a:r>
            <a:pPr indent="0" marL="0">
              <a:buNone/>
            </a:pPr>
            <a:r>
              <a:rPr lang="en-US" sz="1600" dirty="0">
                <a:solidFill>
                  <a:schemeClr val="tx1"/>
                </a:solidFill>
                <a:latin typeface="+mn-lt" pitchFamily="34" charset="0"/>
                <a:ea typeface="+mn-lt" pitchFamily="34" charset="-122"/>
                <a:cs typeface="+mn-lt" pitchFamily="34" charset="-120"/>
              </a:rPr>
              <a:t>   Uno, nessuno e centomila</a:t>
            </a:r>
            <a:endParaRPr lang="en-US" sz="1800" dirty="0"/>
          </a:p>
        </p:txBody>
      </p:sp>
      <p:sp>
        <p:nvSpPr>
          <p:cNvPr id="5" name="Text 3"/>
          <p:cNvSpPr/>
          <p:nvPr/>
        </p:nvSpPr>
        <p:spPr>
          <a:xfrm>
            <a:off x="548640" y="2926080"/>
            <a:ext cx="6583680" cy="594360"/>
          </a:xfrm>
          <a:prstGeom prst="roundRect">
            <a:avLst>
              <a:gd name="adj" fmla="val 9231"/>
            </a:avLst>
          </a:prstGeom>
          <a:solidFill>
            <a:srgbClr val="F7EEDD"/>
          </a:solidFill>
          <a:ln/>
        </p:spPr>
        <p:txBody>
          <a:bodyPr wrap="square" rtlCol="0" anchor="ctr"/>
          <a:lstStyle/>
          <a:p>
            <a:pPr indent="0" marL="0">
              <a:buNone/>
            </a:pPr>
            <a:r>
              <a:rPr lang="en-US" sz="1800" b="1" dirty="0">
                <a:solidFill>
                  <a:schemeClr val="accent6"/>
                </a:solidFill>
                <a:latin typeface="+mj-lt" pitchFamily="34" charset="0"/>
                <a:ea typeface="+mj-lt" pitchFamily="34" charset="-122"/>
                <a:cs typeface="+mj-lt" pitchFamily="34" charset="-120"/>
              </a:rPr>
              <a:t>B</a:t>
            </a:r>
            <a:pPr indent="0" marL="0">
              <a:buNone/>
            </a:pPr>
            <a:r>
              <a:rPr lang="en-US" sz="1600" dirty="0">
                <a:solidFill>
                  <a:schemeClr val="tx1"/>
                </a:solidFill>
                <a:latin typeface="+mn-lt" pitchFamily="34" charset="0"/>
                <a:ea typeface="+mn-lt" pitchFamily="34" charset="-122"/>
                <a:cs typeface="+mn-lt" pitchFamily="34" charset="-120"/>
              </a:rPr>
              <a:t>   Il fu Mattia Pascal</a:t>
            </a:r>
            <a:endParaRPr lang="en-US" sz="1800" dirty="0"/>
          </a:p>
        </p:txBody>
      </p:sp>
      <p:sp>
        <p:nvSpPr>
          <p:cNvPr id="6" name="Text 4"/>
          <p:cNvSpPr/>
          <p:nvPr/>
        </p:nvSpPr>
        <p:spPr>
          <a:xfrm>
            <a:off x="548640" y="3703320"/>
            <a:ext cx="6583680" cy="594360"/>
          </a:xfrm>
          <a:prstGeom prst="roundRect">
            <a:avLst>
              <a:gd name="adj" fmla="val 9231"/>
            </a:avLst>
          </a:prstGeom>
          <a:solidFill>
            <a:srgbClr val="F7EEDD"/>
          </a:solidFill>
          <a:ln/>
        </p:spPr>
        <p:txBody>
          <a:bodyPr wrap="square" rtlCol="0" anchor="ctr"/>
          <a:lstStyle/>
          <a:p>
            <a:pPr indent="0" marL="0">
              <a:buNone/>
            </a:pPr>
            <a:r>
              <a:rPr lang="en-US" sz="1800" b="1" dirty="0">
                <a:solidFill>
                  <a:schemeClr val="accent6"/>
                </a:solidFill>
                <a:latin typeface="+mj-lt" pitchFamily="34" charset="0"/>
                <a:ea typeface="+mj-lt" pitchFamily="34" charset="-122"/>
                <a:cs typeface="+mj-lt" pitchFamily="34" charset="-120"/>
              </a:rPr>
              <a:t>C</a:t>
            </a:r>
            <a:pPr indent="0" marL="0">
              <a:buNone/>
            </a:pPr>
            <a:r>
              <a:rPr lang="en-US" sz="1600" dirty="0">
                <a:solidFill>
                  <a:schemeClr val="tx1"/>
                </a:solidFill>
                <a:latin typeface="+mn-lt" pitchFamily="34" charset="0"/>
                <a:ea typeface="+mn-lt" pitchFamily="34" charset="-122"/>
                <a:cs typeface="+mn-lt" pitchFamily="34" charset="-120"/>
              </a:rPr>
              <a:t>   L'esclusa</a:t>
            </a:r>
            <a:endParaRPr lang="en-US" sz="18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16</a:t>
            </a:fld>
            <a:endParaRPr lang="en-US"/>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name="Slide 17">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D7E4DF"/>
                </a:solidFill>
                <a:latin typeface="+mj-lt" pitchFamily="34" charset="0"/>
                <a:ea typeface="+mj-lt" pitchFamily="34" charset="-122"/>
                <a:cs typeface="+mj-lt" pitchFamily="34" charset="-120"/>
              </a:rPr>
              <a:t>E ADESSO, IL RIPASSO</a:t>
            </a:r>
            <a:endParaRPr lang="en-US" sz="1300" dirty="0"/>
          </a:p>
        </p:txBody>
      </p:sp>
      <p:sp>
        <p:nvSpPr>
          <p:cNvPr id="3" name="Text 1"/>
          <p:cNvSpPr/>
          <p:nvPr/>
        </p:nvSpPr>
        <p:spPr>
          <a:xfrm>
            <a:off x="548640" y="1463040"/>
            <a:ext cx="8046720" cy="1554480"/>
          </a:xfrm>
          <a:prstGeom prst="rect">
            <a:avLst/>
          </a:prstGeom>
          <a:noFill/>
          <a:ln/>
        </p:spPr>
        <p:txBody>
          <a:bodyPr wrap="square" rtlCol="0" anchor="b"/>
          <a:lstStyle/>
          <a:p>
            <a:pPr indent="0" marL="0">
              <a:lnSpc>
                <a:spcPct val="108000"/>
              </a:lnSpc>
              <a:buNone/>
            </a:pPr>
            <a:r>
              <a:rPr lang="en-US" sz="4000" b="1" dirty="0">
                <a:solidFill>
                  <a:schemeClr val="bg1"/>
                </a:solidFill>
                <a:latin typeface="+mj-lt" pitchFamily="34" charset="0"/>
                <a:ea typeface="+mj-lt" pitchFamily="34" charset="-122"/>
                <a:cs typeface="+mj-lt" pitchFamily="34" charset="-120"/>
              </a:rPr>
              <a:t>Chiaro in 30 secondi.</a:t>
            </a:r>
            <a:endParaRPr lang="en-US" sz="4000" dirty="0"/>
          </a:p>
          <a:p>
            <a:pPr indent="0" marL="0">
              <a:lnSpc>
                <a:spcPct val="108000"/>
              </a:lnSpc>
              <a:buNone/>
            </a:pPr>
            <a:r>
              <a:rPr lang="en-US" sz="4000" b="1" dirty="0">
                <a:solidFill>
                  <a:schemeClr val="bg1"/>
                </a:solidFill>
                <a:latin typeface="+mj-lt" pitchFamily="34" charset="0"/>
                <a:ea typeface="+mj-lt" pitchFamily="34" charset="-122"/>
                <a:cs typeface="+mj-lt" pitchFamily="34" charset="-120"/>
              </a:rPr>
              <a:t>Tuo in 10 minuti.</a:t>
            </a:r>
            <a:endParaRPr lang="en-US" sz="4000" dirty="0"/>
          </a:p>
        </p:txBody>
      </p:sp>
      <p:sp>
        <p:nvSpPr>
          <p:cNvPr id="4" name="Text 2"/>
          <p:cNvSpPr/>
          <p:nvPr/>
        </p:nvSpPr>
        <p:spPr>
          <a:xfrm>
            <a:off x="548640" y="3200400"/>
            <a:ext cx="8046720" cy="548640"/>
          </a:xfrm>
          <a:prstGeom prst="rect">
            <a:avLst/>
          </a:prstGeom>
          <a:noFill/>
          <a:ln/>
        </p:spPr>
        <p:txBody>
          <a:bodyPr wrap="square" rtlCol="0" anchor="ctr"/>
          <a:lstStyle/>
          <a:p>
            <a:pPr indent="0" marL="0">
              <a:buNone/>
            </a:pPr>
            <a:r>
              <a:rPr lang="en-US" sz="1700" dirty="0">
                <a:solidFill>
                  <a:srgbClr val="D7E4DF"/>
                </a:solidFill>
                <a:latin typeface="+mn-lt" pitchFamily="34" charset="0"/>
                <a:ea typeface="+mn-lt" pitchFamily="34" charset="-122"/>
                <a:cs typeface="+mn-lt" pitchFamily="34" charset="-120"/>
              </a:rPr>
              <a:t>Quiz da 5 domande e 8 flashcards: </a:t>
            </a:r>
            <a:pPr indent="0" marL="0">
              <a:buNone/>
            </a:pPr>
            <a:r>
              <a:rPr lang="en-US" sz="1700" b="1" dirty="0">
                <a:solidFill>
                  <a:schemeClr val="bg1"/>
                </a:solidFill>
                <a:latin typeface="+mn-lt" pitchFamily="34" charset="0"/>
                <a:ea typeface="+mn-lt" pitchFamily="34" charset="-122"/>
                <a:cs typeface="+mn-lt" pitchFamily="34" charset="-120"/>
              </a:rPr>
              <a:t>recaplica.com/it/letteratura/luigi-pirandello/</a:t>
            </a:r>
            <a:endParaRPr lang="en-US" sz="1700" dirty="0"/>
          </a:p>
        </p:txBody>
      </p:sp>
      <p:sp>
        <p:nvSpPr>
          <p:cNvPr id="5" name="Text 3"/>
          <p:cNvSpPr/>
          <p:nvPr/>
        </p:nvSpPr>
        <p:spPr>
          <a:xfrm>
            <a:off x="548640" y="4251960"/>
            <a:ext cx="8046720" cy="685800"/>
          </a:xfrm>
          <a:prstGeom prst="rect">
            <a:avLst/>
          </a:prstGeom>
          <a:noFill/>
          <a:ln/>
        </p:spPr>
        <p:txBody>
          <a:bodyPr wrap="square" rtlCol="0" anchor="ctr"/>
          <a:lstStyle/>
          <a:p>
            <a:pPr indent="0" marL="0">
              <a:lnSpc>
                <a:spcPct val="125000"/>
              </a:lnSpc>
              <a:buNone/>
            </a:pPr>
            <a:r>
              <a:rPr lang="en-US" sz="1250" b="1" dirty="0">
                <a:solidFill>
                  <a:schemeClr val="tx1"/>
                </a:solidFill>
                <a:latin typeface="+mn-lt" pitchFamily="34" charset="0"/>
                <a:ea typeface="+mn-lt" pitchFamily="34" charset="-122"/>
                <a:cs typeface="+mn-lt" pitchFamily="34" charset="-120"/>
              </a:rPr>
              <a:t>Fonti: </a:t>
            </a:r>
            <a:pPr indent="0" marL="0">
              <a:lnSpc>
                <a:spcPct val="125000"/>
              </a:lnSpc>
              <a:buNone/>
            </a:pPr>
            <a:r>
              <a:rPr lang="en-US" sz="1250" dirty="0">
                <a:solidFill>
                  <a:schemeClr val="tx2"/>
                </a:solidFill>
                <a:latin typeface="+mn-lt" pitchFamily="34" charset="0"/>
                <a:ea typeface="+mn-lt" pitchFamily="34" charset="-122"/>
                <a:cs typeface="+mn-lt" pitchFamily="34" charset="-120"/>
              </a:rPr>
              <a:t>NobelPrize.org · Treccani · Britannica · Istituto di Studi Pirandelliani · Regione Siciliana</a:t>
            </a:r>
            <a:endParaRPr lang="en-US" sz="1250" dirty="0"/>
          </a:p>
        </p:txBody>
      </p:sp>
    </p:spTree>
  </p:cSld>
  <p:clrMapOvr>
    <a:masterClrMapping/>
  </p:clrMapOvr>
</p:sld>
</file>

<file path=ppt/theme/theme1.xml><?xml version="1.0" encoding="utf-8"?>
<a:theme xmlns:a="http://schemas.openxmlformats.org/drawingml/2006/main" name="Recaplica">
  <a:themeElements>
    <a:clrScheme name="Recaplica">
      <a:dk1>
        <a:srgbClr val="161D27"/>
      </a:dk1>
      <a:lt1>
        <a:srgbClr val="FAF8F3"/>
      </a:lt1>
      <a:dk2>
        <a:srgbClr val="56616E"/>
      </a:dk2>
      <a:lt2>
        <a:srgbClr val="FFFFFF"/>
      </a:lt2>
      <a:accent1>
        <a:srgbClr val="0B6B5C"/>
      </a:accent1>
      <a:accent2>
        <a:srgbClr val="FFD435"/>
      </a:accent2>
      <a:accent3>
        <a:srgbClr val="2C4A9E"/>
      </a:accent3>
      <a:accent4>
        <a:srgbClr val="4F6414"/>
      </a:accent4>
      <a:accent5>
        <a:srgbClr val="A12B22"/>
      </a:accent5>
      <a:accent6>
        <a:srgbClr val="8A4B10"/>
      </a:accent6>
      <a:hlink>
        <a:srgbClr val="0B6B5C"/>
      </a:hlink>
      <a:folHlink>
        <a:srgbClr val="084F44"/>
      </a:folHlink>
    </a:clrScheme>
    <a:fontScheme name="Recaplica">
      <a:majorFont>
        <a:latin typeface="Bricolage Grotesque"/>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tkinson Hyperlegible"/>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17</Slides>
  <Notes>17</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17</vt:i4>
      </vt:variant>
    </vt:vector>
  </HeadingPairs>
  <TitlesOfParts>
    <vt:vector size="20" baseType="lpstr">
      <vt:lpstr>Arial</vt:lpstr>
      <vt:lpstr>Calibri</vt:lpstr>
      <vt:lpstr>Office Theme</vt:lpstr>
      <vt:lpstr>Slide 1</vt:lpstr>
      <vt:lpstr>Slide 2</vt:lpstr>
      <vt:lpstr>Slide 3</vt:lpstr>
      <vt:lpstr>Slide 4</vt:lpstr>
      <vt:lpstr>Slide 5</vt:lpstr>
      <vt:lpstr>Slide 6</vt:lpstr>
      <vt:lpstr>Slide 7</vt:lpstr>
      <vt:lpstr>Slide 8</vt:lpstr>
      <vt:lpstr>Slide 9</vt:lpstr>
      <vt:lpstr>Slide 10</vt:lpstr>
      <vt:lpstr>Slide 11</vt:lpstr>
      <vt:lpstr>Slide 12</vt:lpstr>
      <vt:lpstr>Slide 13</vt:lpstr>
      <vt:lpstr>Slide 14</vt:lpstr>
      <vt:lpstr>Slide 15</vt:lpstr>
      <vt:lpstr>Slide 16</vt:lpstr>
      <vt:lpstr>Slide 17</vt:lpstr>
    </vt:vector>
  </TitlesOfParts>
  <Company>recaplica.com</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Luigi Pirandello: vita, opere e il Nobel del 1934 — Recap</dc:title>
  <dc:subject>PptxGenJS Presentation</dc:subject>
  <dc:creator>Recaplica</dc:creator>
  <cp:lastModifiedBy>Recaplica</cp:lastModifiedBy>
  <cp:revision>1</cp:revision>
  <dcterms:created xsi:type="dcterms:W3CDTF">2026-09-29T17:01:07Z</dcterms:created>
  <dcterms:modified xsi:type="dcterms:W3CDTF">2026-09-29T17:01:07Z</dcterms:modified>
</cp:coreProperties>
</file>