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L'Orlando Furioso è il poema cavalleresco che Ludovico Ariosto pubblica per la prima volta nel 1516 e porta alla forma definitiva nel 1532. Oggi vediamo chi era Ariosto, come nasce il poema, di cosa parla e in che forma è scritto.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 dai primi versi Ariosto dichiara la materia del racconto: non solo la guerra tra Agramante e Carlo Magno, ma un intreccio più largo di storie d'amore e d'armi.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Ariosto entra presto al servizio della corte estense. Tra gli incarichi ricopre quello di capitano della rocca di Canossa, dal 1501 al 1503, e più tardi il governatorato della Garfagnana, accettato controvoglia nel 1522 e lasciato nel marzo del 1525. Muore a Ferrara il 6 luglio 1533, alla soglia dei cinquantanove anni.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L'idea del poema nasce nel 1504 o poco dopo; la prima stesura, in quaranta canti, è completa nel 1509, ma il testo arriva in libreria solo nell'aprile del 1516. Ariosto lo rivede altre due volte: una seconda edizione nel febbraio 1521, e nel 1532 l'edizione definitiva, che porta i canti da quaranta a quarantasei.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Ariosto riprende dall'Orlando Innamorato di Boiardo cinque personaggi: Angelica, Rinaldo, Ferraù, Sacripante e Bradamante, sviluppandone la storia senza riprendere il racconto dal punto esatto in cui Boiardo l'aveva lasciato interrotto.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L'Orlando Furioso nasce come proseguimento ideale dell'Orlando Innamorato di Boiardo, rimasto incompiuto. Ariosto ne riprende cinque personaggi, ma non continua il racconto dal punto esatto in cui Boiardo l'aveva lasciato interrotto.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suo amore per Angelica diventa una passione così profonda e ardente che Orlando ne perde la ragione. È questa follia d'amore, dichiarata fin dal proemio del canto I, a dare il titolo al poema.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poema è scritto in ottava rima, la forma metrica narrativa più diffusa della tradizione italiana: otto endecasillabi per strofa, con schema ABABABCC. Un progetto dell'Accademia della Crusca descrive l'ottava di Ariosto come un microcosmo armonico nato dalla fusione fra sintassi e metrica, capace di dare a ogni strofa unità e movimento insieme.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LETTERATURA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Orlando Furioso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Il poema di Ludovico Ariosto, tra amore e follia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20040"/>
            <a:ext cx="1280160" cy="1005840"/>
          </a:xfrm>
          <a:prstGeom prst="rect">
            <a:avLst/>
          </a:prstGeom>
          <a:noFill/>
          <a:ln/>
        </p:spPr>
        <p:txBody>
          <a:bodyPr wrap="square" rtlCol="0" anchor="ctr"/>
          <a:lstStyle/>
          <a:p>
            <a:pPr indent="0" marL="0">
              <a:buNone/>
            </a:pPr>
            <a:r>
              <a:rPr lang="en-US" sz="8400" b="1" dirty="0">
                <a:solidFill>
                  <a:schemeClr val="accent1"/>
                </a:solidFill>
                <a:latin typeface="+mj-lt" pitchFamily="34" charset="0"/>
                <a:ea typeface="+mj-lt" pitchFamily="34" charset="-122"/>
                <a:cs typeface="+mj-lt" pitchFamily="34" charset="-120"/>
              </a:rPr>
              <a:t>«</a:t>
            </a:r>
            <a:endParaRPr lang="en-US" sz="8400" dirty="0"/>
          </a:p>
        </p:txBody>
      </p:sp>
      <p:sp>
        <p:nvSpPr>
          <p:cNvPr id="3" name="Shape 1"/>
          <p:cNvSpPr/>
          <p:nvPr/>
        </p:nvSpPr>
        <p:spPr>
          <a:xfrm>
            <a:off x="2617724" y="2154276"/>
            <a:ext cx="2464308" cy="221894"/>
          </a:xfrm>
          <a:prstGeom prst="rect">
            <a:avLst/>
          </a:prstGeom>
          <a:solidFill>
            <a:srgbClr val="FFD435"/>
          </a:solidFill>
          <a:ln/>
        </p:spPr>
      </p:sp>
      <p:sp>
        <p:nvSpPr>
          <p:cNvPr id="4" name="Text 2"/>
          <p:cNvSpPr/>
          <p:nvPr/>
        </p:nvSpPr>
        <p:spPr>
          <a:xfrm>
            <a:off x="658368" y="1371600"/>
            <a:ext cx="7498080" cy="1245413"/>
          </a:xfrm>
          <a:prstGeom prst="rect">
            <a:avLst/>
          </a:prstGeom>
          <a:noFill/>
          <a:ln/>
        </p:spPr>
        <p:txBody>
          <a:bodyPr wrap="square" lIns="0" tIns="0" rIns="0" bIns="0" rtlCol="0" anchor="t"/>
          <a:lstStyle/>
          <a:p>
            <a:pPr indent="0" marL="0">
              <a:spcAft>
                <a:spcPts val="1215"/>
              </a:spcAft>
              <a:buNone/>
            </a:pPr>
            <a:r>
              <a:rPr lang="en-US" sz="2800" i="1" dirty="0">
                <a:solidFill>
                  <a:schemeClr val="tx1"/>
                </a:solidFill>
                <a:latin typeface="+mn-lt" pitchFamily="34" charset="0"/>
                <a:ea typeface="+mn-lt" pitchFamily="34" charset="-122"/>
                <a:cs typeface="+mn-lt" pitchFamily="34" charset="-120"/>
              </a:rPr>
              <a:t>Le donne, i cavallier, l'arme, gli amori,</a:t>
            </a:r>
            <a:endParaRPr lang="en-US" sz="2800" dirty="0"/>
          </a:p>
          <a:p>
            <a:pPr indent="0" marL="0">
              <a:spcAft>
                <a:spcPts val="1215"/>
              </a:spcAft>
              <a:buNone/>
            </a:pPr>
            <a:r>
              <a:rPr lang="en-US" sz="2800" i="1" dirty="0">
                <a:solidFill>
                  <a:schemeClr val="tx1"/>
                </a:solidFill>
                <a:latin typeface="+mn-lt" pitchFamily="34" charset="0"/>
                <a:ea typeface="+mn-lt" pitchFamily="34" charset="-122"/>
                <a:cs typeface="+mn-lt" pitchFamily="34" charset="-120"/>
              </a:rPr>
              <a:t>le cortesie, l'audaci imprese io canto</a:t>
            </a:r>
            <a:endParaRPr lang="en-US" sz="2800" dirty="0"/>
          </a:p>
        </p:txBody>
      </p:sp>
      <p:sp>
        <p:nvSpPr>
          <p:cNvPr id="5" name="Text 3"/>
          <p:cNvSpPr/>
          <p:nvPr/>
        </p:nvSpPr>
        <p:spPr>
          <a:xfrm>
            <a:off x="658368" y="3977640"/>
            <a:ext cx="7315200" cy="320040"/>
          </a:xfrm>
          <a:prstGeom prst="rect">
            <a:avLst/>
          </a:prstGeom>
          <a:noFill/>
          <a:ln/>
        </p:spPr>
        <p:txBody>
          <a:bodyPr wrap="square" rtlCol="0" anchor="ctr"/>
          <a:lstStyle/>
          <a:p>
            <a:pPr indent="0" marL="0">
              <a:buNone/>
            </a:pPr>
            <a:r>
              <a:rPr lang="en-US" sz="1300" b="1" spc="250" kern="0" dirty="0">
                <a:solidFill>
                  <a:schemeClr val="tx2"/>
                </a:solidFill>
                <a:latin typeface="+mn-lt" pitchFamily="34" charset="0"/>
                <a:ea typeface="+mn-lt" pitchFamily="34" charset="-122"/>
                <a:cs typeface="+mn-lt" pitchFamily="34" charset="-120"/>
              </a:rPr>
              <a:t>ORLANDO FURIOSO · PROEMIO DEL CANTO I</a:t>
            </a:r>
            <a:endParaRPr lang="en-US" sz="1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ferrarese a corte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Dall'idea alla stampa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materia del poema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Stile e fortuna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 VITA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Ludovico Ariosto</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1474 – 1533</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1474</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Nasce a Reggio Emilia, l'8 settembre</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1501</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Capitano della rocca di Canossa, fino al 1503</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1522</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Governatore della Garfagnana, controvoglia</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1533</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Muore a Ferrara, il 6 luglio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PRIMA EDIZIONE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1516</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40</a:t>
            </a:r>
            <a:pPr indent="0" marL="0">
              <a:buNone/>
            </a:pPr>
            <a:r>
              <a:rPr lang="en-US" sz="1600" b="1" dirty="0">
                <a:solidFill>
                  <a:schemeClr val="bg1"/>
                </a:solidFill>
                <a:latin typeface="+mj-lt" pitchFamily="34" charset="0"/>
                <a:ea typeface="+mj-lt" pitchFamily="34" charset="-122"/>
                <a:cs typeface="+mj-lt" pitchFamily="34" charset="-120"/>
              </a:rPr>
              <a:t> canti</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Ferrara, aprile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SECONDA EDIZIONE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1521</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40</a:t>
            </a:r>
            <a:pPr indent="0" marL="0">
              <a:buNone/>
            </a:pPr>
            <a:r>
              <a:rPr lang="en-US" sz="1600" b="1" dirty="0">
                <a:solidFill>
                  <a:schemeClr val="bg1"/>
                </a:solidFill>
                <a:latin typeface="+mj-lt" pitchFamily="34" charset="0"/>
                <a:ea typeface="+mj-lt" pitchFamily="34" charset="-122"/>
                <a:cs typeface="+mj-lt" pitchFamily="34" charset="-120"/>
              </a:rPr>
              <a:t> canti</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Correzioni linguistiche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EDIZIONE DEFINITIVA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1532</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46</a:t>
            </a:r>
            <a:pPr indent="0" marL="0">
              <a:buNone/>
            </a:pPr>
            <a:r>
              <a:rPr lang="en-US" sz="1600" b="1" dirty="0">
                <a:solidFill>
                  <a:schemeClr val="accent1"/>
                </a:solidFill>
                <a:latin typeface="+mj-lt" pitchFamily="34" charset="0"/>
                <a:ea typeface="+mj-lt" pitchFamily="34" charset="-122"/>
                <a:cs typeface="+mj-lt" pitchFamily="34" charset="-120"/>
              </a:rPr>
              <a:t> canti</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Sei canti in più</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PERSONAGGI EREDITATI DALL'INNAMORATO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Angelica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Personaggio conteso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Al centro della vicenda d'amore di Orlando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Bradamante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Guerriera cristiana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Uno dei cinque volti ripresi da Boiardo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Rinaldo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Cugino di Orlando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Anche lui innamorato di Angelica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POEMA CHE NE CONTINUA UN ALTRO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Orlando Innamorato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AUTORE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Matteo Maria Boiardo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STATO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Incompiuto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Orlando Furioso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AUTORE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Ludovico Ariosto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STATO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Completato, tre edizioni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Riprende cinque personaggi di Boiardo, dentro una trama nuova.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titolo racconta la follia d'amore di Orlando.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Ariosto scrive che l'amore di Orlando per Angelica diventa così ardente da fargli perdere la ragione: è la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follia d'amore</a:t>
            </a:r>
            <a:pPr indent="0" marL="0">
              <a:lnSpc>
                <a:spcPct val="125000"/>
              </a:lnSpc>
              <a:buNone/>
            </a:pPr>
            <a:r>
              <a:rPr lang="en-US" sz="1750" dirty="0">
                <a:solidFill>
                  <a:srgbClr val="D8D6CF"/>
                </a:solidFill>
                <a:latin typeface="+mn-lt" pitchFamily="34" charset="0"/>
                <a:ea typeface="+mn-lt" pitchFamily="34" charset="-122"/>
                <a:cs typeface="+mn-lt" pitchFamily="34" charset="-120"/>
              </a:rPr>
              <a:t> che dà il titolo al poema.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L'OTTAVA RIMA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versi per ottava</a:t>
            </a:r>
            <a:pPr indent="0" marL="0">
              <a:lnSpc>
                <a:spcPct val="120000"/>
              </a:lnSpc>
              <a:buNone/>
            </a:pPr>
            <a:r>
              <a:rPr lang="en-US" sz="1500" dirty="0">
                <a:solidFill>
                  <a:schemeClr val="tx2"/>
                </a:solidFill>
                <a:latin typeface="+mn-lt" pitchFamily="34" charset="0"/>
                <a:ea typeface="+mn-lt" pitchFamily="34" charset="-122"/>
                <a:cs typeface="+mn-lt" pitchFamily="34" charset="-120"/>
              </a:rPr>
              <a:t>: endecasillabi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distici alternati e baciato</a:t>
            </a:r>
            <a:pPr indent="0" marL="0">
              <a:lnSpc>
                <a:spcPct val="120000"/>
              </a:lnSpc>
              <a:buNone/>
            </a:pPr>
            <a:r>
              <a:rPr lang="en-US" sz="1500" dirty="0">
                <a:solidFill>
                  <a:schemeClr val="tx2"/>
                </a:solidFill>
                <a:latin typeface="+mn-lt" pitchFamily="34" charset="0"/>
                <a:ea typeface="+mn-lt" pitchFamily="34" charset="-122"/>
                <a:cs typeface="+mn-lt" pitchFamily="34" charset="-120"/>
              </a:rPr>
              <a:t>: schema ABABABCC</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recaplica.com/it/letteratura/ludovico-ariosto-orlando-furioso/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Accademia della Crusca (VIVIT)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Orlando Furioso: trama, personaggi e riassunto — Recap</dc:title>
  <dc:subject>PptxGenJS Presentation</dc:subject>
  <dc:creator>Recaplica</dc:creator>
  <cp:lastModifiedBy>Recaplica</cp:lastModifiedBy>
  <cp:revision>1</cp:revision>
  <dcterms:created xsi:type="dcterms:W3CDTF">2026-09-29T17:01:07Z</dcterms:created>
  <dcterms:modified xsi:type="dcterms:W3CDTF">2026-09-29T17:01:07Z</dcterms:modified>
</cp:coreProperties>
</file>