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L'Eneide è il poema epico che Publio Virgilio Marone scrisse in latino negli anni finali della sua vita, tra il 29 e il 19 a.C. circa: dodici libri sul viaggio di Enea dalla Troia in fiamme fino all'Italia, dove secondo la leggenda nasce il popolo da cui discenderà Roma. Vedremo il poeta e la sua Roma, il viaggio, la guerra nel Lazio e la storia di un capolavoro rimasto incompiuto.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morì nel 19 a.C. senza portare a termine la revisione finale e in punto di morte chiese che il manoscritto fosse bruciato. Nessuno obbedì, e l'opera fu pubblicata postuma per volontà di Augusto. La risposta completa arriva in fondo al percorso; prima, la storia che quel manoscritto contiene.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Publio Virgilio Marone scrive l'Eneide negli ultimi dieci anni della sua vita, tra il 29 e il 19 a.C. circa, mentre Roma esce da decenni di guerre civili e si ritrova sotto il governo di un solo uomo, Augusto. Il legame con Augusto non è solo di atmosfera: la sua famiglia, la gens Iulia, si diceva discendente di Iulo, altro nome del figlio di Enea, Ascanio. Raccontare le gesta del capostipite troiano significava dare lustro all'origine della casata che guidava Roma, e Augusto fu entusiasta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Virgilio costruisce l'Eneide guardando esplicitamente ai due poemi attribuiti a Omero, ma li rovescia in una prospettiva romana: i libri 1-6 riprendono il viaggio dell'Odissea, i libri 7-12 la guerra dell'Iliade. Perfino il protagonista viene da lì: Enea compare già nell'Iliade, tra i guerrieri troiani più valorosi dopo Ettore. Virgilio non lo inventa, lo trasforma nel progenitore leggendario dei Romani. Il metro è l'esametro dattilico, lo stesso usato da Omero.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Troia cade con l'inganno del cavallo di legno, nonostante l'avvertimento inascoltato del sacerdote Laocoonte. Enea fugge tra le fiamme portando sulle spalle il vecchio padre Anchise, tenendo per mano il figlio Ascanio e salvando i Penati, le divinità della casa; la moglie Creusa si perde nella confusione della fuga e scompare. Non un guerriero che scappa da solo, ma un uomo che si porta dietro il passato, il futuro e l'identità della sua gente.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si apre in medias res, con Enea già in mare, sbattuto dalle tempeste verso le coste di Cartagine; solo nel libro II, per bocca dello stesso Enea, si torna alla notte in cui Troia cade. A Cartagine la regina Didone lo accoglie e se ne innamora, ma il richiamo degli dei lo costringe a ripartire: Didone si toglie la vita e maledice i discendenti del suo amato, un'immagine che i lettori antichi leggevano come presagio delle future guerre puniche. Durante una sosta in Sicilia muore il vecchio Anchise, in onore del quale Enea organizza giochi funebri.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Enea scende nel mondo dei morti e incontra sia il padre Anchise sia Didone. È Anchise a mostrargli, come in una visione, la sequenza dei futuri protagonisti della storia romana, da Romolo fino allo stesso Augusto: per un momento il viaggio personale di Enea si allarga a diventare il racconto anticipato di Roma intera.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Arrivato nel Lazio, Enea è promesso sposo di Lavinia, figlia del re Latino; anche Turno, re dei Rutuli, la rivendica, e la contesa si trasforma in guerra aperta. Nei manuali il poema si legge attraverso il contrasto tra furor, la passione irrazionale che travolge Didone e Turno, e pietas, la virtù di Enea, che rinuncia ai propri desideri per il compito assegnato. Ma nell'ultima scena, con Turno disarmato a terra, Enea esita, mosso da un moto di pietà per il nemico vinto; poi vede sul corpo del rivale il balteo del giovane Pallante, ucciso dallo stesso Turno, e l'ira per la morte dell'amico prende il sopravvento. Il poema si chiude su questa tensione irrisolta, senza offrire una risposta comoda.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 a.C. Virgilio si mise in viaggio verso la Grecia e l'Oriente per raccogliere materiale in vista della revisione finale, ma si ammalò e dovette tornare indietro; morì a Brindisi poco dopo lo sbarco. In punto di morte chiese che il manoscritto fosse bruciato, come già aveva chiesto in precedenza all'amico Vario Rufo, ricevendo entrambe le volte un rifiuto. L'opera fu curata dagli amici del poeta, Vario Rufo e Plozio Tucca, e pubblicata per volontà di Augusto.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segno più visibile della revisione mai completata sono i 53 versi rimasti incompiuti, i cosiddetti tibicines, oltre a qualche piccola incongruenza nel racconto che nessuno, dopo la morte dell'autore, si prese la libertà di correggere.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e oltre l'Eneide non smette mai di essere letta. Dante la conosce a fondo, sceglie Virgilio come guida attraverso l'Inferno e buona parte del Purgatorio e nel Convivio lo chiama «lo maggiore nostro poeta». La traduzione italiana di Annibal Caro, del 1581, resta la più conosciuta in Italia; la versione inglese di John Dryden risale al 1697. Non mancano nemmeno i rifacimenti in chiave satirica, segno che il poema era diventato un punto di riferimento condiviso.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Turno è il re dei Rutuli, rivendica la mano di Lavinia, promessa sposa di Enea, e la contesa sfocia nella guerra che occupa la seconda parte del poema, fino al duello finale in cui Enea lo uccide. Se c'è tempo, seconda domanda dal quiz del Recap: che metro usa Virgilio? (L'esametro dattilico, lo stesso di Omero per Iliade e Odissea.)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L'Eneide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Troia in fiamme alle origini di Roma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DALLA FINE</a:t>
            </a:r>
            <a:endParaRPr lang="en-US" sz="1300" dirty="0"/>
          </a:p>
        </p:txBody>
      </p:sp>
      <p:sp>
        <p:nvSpPr>
          <p:cNvPr id="3" name="Shape 1"/>
          <p:cNvSpPr/>
          <p:nvPr/>
        </p:nvSpPr>
        <p:spPr>
          <a:xfrm>
            <a:off x="503936" y="3212440"/>
            <a:ext cx="328071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leggiamo un poema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suo autore voleva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distruggere?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poema per Roma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viaggio, da Troia agli Inferi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nel Lazio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capolavoro incompiuto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poema per Roma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Virgilio, Augusto e i due modelli di Omero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L'AUTORE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a.C.</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a.C.</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vicino a Mantova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a.C.</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l'Eneide, dopo le Ecloghe e le Georgiche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a.C.</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Brindisi, la revisione resta incompiuta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 DEL VIAGGIO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Odissea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Le peregrinazioni di Enea per il Mediterraneo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 DELLA GUERRA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libri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Lo scontro con Turno nel Lazio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POEMA ROMANO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Eneide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libri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latino, in esametri dattilici, il metro dell'epica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Il viaggio, da Troia agli Inferi</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Libri 1-6, la fuga, Didone e la discesa nel mondo dei morti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NOTTE DI TROIA, TRE COSE IN SALVO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padre, sulle spalle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passato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figlio, per mano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futuro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Penati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divinità della casa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L'identità della sua gente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SUL MODELLO DELL'ODISSEA, DA TROIA ALL'ITALIA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tempeste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sbattuto verso le coste di Cartagine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Sicilia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muore Anchise, i giochi funebri in suo onore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fuga tra le fiamme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Cartagine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l'amore di Didone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Lazio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l'approdo in 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MOMENTO CENTRALE · LIBRO VI</a:t>
            </a:r>
            <a:endParaRPr lang="en-US" sz="1300" dirty="0"/>
          </a:p>
        </p:txBody>
      </p:sp>
      <p:sp>
        <p:nvSpPr>
          <p:cNvPr id="3" name="Shape 1"/>
          <p:cNvSpPr/>
          <p:nvPr/>
        </p:nvSpPr>
        <p:spPr>
          <a:xfrm>
            <a:off x="6367424" y="2474824"/>
            <a:ext cx="155067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vede Enea negli Inferi?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guerra nel Lazio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Libri 7-12, due rivali per la mano di Lavinia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LETTURA DEI MANUALI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passione irrazionale e violenta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TRAVOLGE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Didone e Turno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virtù che guida Enea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CHIEDE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Rinunciare ai desideri per la missione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finale non sceglie: il poema si chiude su una tensione irrisolta.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Un capolavoro incompiuto</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revisione mancata e la fortuna nei secoli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RISPOSTA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Nessuno obbedì.</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Virgilio, morente, aveva chiesto che il manoscritto fosse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bruciato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L'Eneide fu pubblicata postuma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volontà di Augusto</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la revisione ancora incompiuta.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UN'OPERA NATA INCOMPIUTA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 a.C.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morte a Brindisi</a:t>
            </a:r>
            <a:pPr indent="0" marL="0">
              <a:lnSpc>
                <a:spcPct val="120000"/>
              </a:lnSpc>
              <a:buNone/>
            </a:pPr>
            <a:r>
              <a:rPr lang="en-US" sz="1500" dirty="0">
                <a:solidFill>
                  <a:schemeClr val="tx2"/>
                </a:solidFill>
                <a:latin typeface="+mn-lt" pitchFamily="34" charset="0"/>
                <a:ea typeface="+mn-lt" pitchFamily="34" charset="-122"/>
                <a:cs typeface="+mn-lt" pitchFamily="34" charset="-120"/>
              </a:rPr>
              <a:t>: ammalato, costretto a interrompere il viaggio verso la Grecia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versi incompiuti</a:t>
            </a:r>
            <a:pPr indent="0" marL="0">
              <a:lnSpc>
                <a:spcPct val="120000"/>
              </a:lnSpc>
              <a:buNone/>
            </a:pPr>
            <a:r>
              <a:rPr lang="en-US" sz="1500" dirty="0">
                <a:solidFill>
                  <a:schemeClr val="tx2"/>
                </a:solidFill>
                <a:latin typeface="+mn-lt" pitchFamily="34" charset="0"/>
                <a:ea typeface="+mn-lt" pitchFamily="34" charset="-122"/>
                <a:cs typeface="+mn-lt" pitchFamily="34" charset="-120"/>
              </a:rPr>
              <a:t>: i cosiddetti tibicines, mai rifiniti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curatori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amici Vario Rufo e Plozio Tucca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FORTUNA NEI SECOLI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 maggiore nostro poeta»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Guida di Dante nell'Inferno e nel Purgatorio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Annibal Caro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Traduzione italiana, 1581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più conosciuta in Italia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Dryden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Versione inglese, 1697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L'Eneide in inglese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è Turno, il rivale di Enea?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re dei Latini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re dei Rutuli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principe troiano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recaplica.com/it/letteratura/eneide/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Eneide di Virgilio: riassunto, trama e personaggi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