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Divina Commedia è il poema che Dante Alighieri scrive da esiliato, tra il 1308 e il 1321: il racconto di un viaggio immaginario nei tre regni dell'aldilà cristiano. Oggi vediamo chi era Dante, com'è costruito il poema, il viaggio con le tre guide e la storia del titolo.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poema si apre con lo smarrimento: Dante si perde in una selva oscura e ne esce attraversando l'Inferno, il Purgatorio e il Paradiso, fino all'Empireo. Il protagonista è Dante stesso.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Dante era un guelfo bianco: nel 1300 fu tra i priori di Firenze, dal 15 giugno al 15 agosto, e durante quel mandato furono banditi i capi di entrambe le fazioni cittadine. Quando i neri presero il potere arrivò il conto: una prima condanna il 17 gennaio 1302 e, il 10 marzo, l'esilio perpetuo, con minaccia di morte in caso di rientro. Passò il resto della vita ospite di varie corti e morì a Ravenna.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canti sono cento perché il primo dell'Inferno funziona da proemio all'intero poema, portando quella cantica a 34; Purgatorio e Paradiso ne hanno 33 ciascuno.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regno è ordinato per nove: nove cerchi nell'Inferno, nove zone nel Purgatorio, nove cieli nel Paradiso, con l'Empireo oltre l'ultimo cielo.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terza rima: terzine di endecasillabi a rima incatenata (ABA, BCB, CDC...), in cui il verso centrale di ogni terzina anticipa la rima di quella dopo. È una forma che Dante usa per primo, e tiene insieme il poema come una catena.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viaggio dura sette giorni e comincia la sera del venerdì santo del 1300, quando Dante sta per compiere 35 anni: la metà del cammino di una vita, secondo la misura biblica dei settant'anni. Nell'ultimo tratto, nell'Empireo, la guida è san Bernardo.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L'aggettivo «divina» compare per la prima volta in Boccaccio, ammiratore e primo biografo del poeta, e diventa parte stabile del titolo dopo essere finito sul frontespizio dell'edizione veneziana del 1555, curata da Ludovico Dolce: più di due secoli dopo la morte dell'autore.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Divina Commedia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viaggio di Dante, dall'esilio all'Empireo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3603092" y="2154276"/>
            <a:ext cx="1990649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mezzo del cammin di nostra vita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 ritrovai per una selva oscura,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ché la diritta via era smarrita.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INFERNO · CANTO I · VV. 1–3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poeta in esilio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Un'architettura di numeri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e le tre guide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titolo e la fortuna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1265 – 1321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1265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Firenze, tra maggio e giugno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1300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tra i priori della città, per due mesi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1302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Condannato all'esilio perpetuo: non tornerà mai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1321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Ravenna, lontano da casa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POEMA COSTRUITO COL RIGHELLO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cantiche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Inferno, Purgatorio, Paradiso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proemio + 33 per regno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14.233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endecasillabi, legati dalla terza rima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SCENDE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Inferno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34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cerchi, colpe sempre più gravi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SALE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Purgatorio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zone, una montagna da scalare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VOLA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Paradiso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canti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 cieli, e l'Empireo oltre l'ultimo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CATENA DELLE RIME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 flipH="1">
            <a:off x="96012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4" name="Shape 2"/>
          <p:cNvSpPr/>
          <p:nvPr/>
        </p:nvSpPr>
        <p:spPr>
          <a:xfrm>
            <a:off x="2057400" y="1837944"/>
            <a:ext cx="1097280" cy="530352"/>
          </a:xfrm>
          <a:prstGeom prst="line">
            <a:avLst/>
          </a:prstGeom>
          <a:noFill/>
          <a:ln w="15875">
            <a:solidFill>
              <a:schemeClr val="accent3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 flipH="1">
            <a:off x="96012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6" name="Shape 4"/>
          <p:cNvSpPr/>
          <p:nvPr/>
        </p:nvSpPr>
        <p:spPr>
          <a:xfrm>
            <a:off x="2057400" y="2935224"/>
            <a:ext cx="1097280" cy="530352"/>
          </a:xfrm>
          <a:prstGeom prst="line">
            <a:avLst/>
          </a:prstGeom>
          <a:noFill/>
          <a:ln w="15875">
            <a:solidFill>
              <a:schemeClr val="accent4"/>
            </a:solidFill>
            <a:prstDash val="dash"/>
          </a:ln>
        </p:spPr>
      </p:sp>
      <p:sp>
        <p:nvSpPr>
          <p:cNvPr id="7" name="Text 5"/>
          <p:cNvSpPr/>
          <p:nvPr/>
        </p:nvSpPr>
        <p:spPr>
          <a:xfrm>
            <a:off x="67665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1773936" y="127101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2871216" y="1271016"/>
            <a:ext cx="566928" cy="566928"/>
          </a:xfrm>
          <a:prstGeom prst="ellipse">
            <a:avLst/>
          </a:prstGeom>
          <a:solidFill>
            <a:srgbClr val="47525F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7665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1773936" y="236829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2871216" y="2368296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67665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1773936" y="3465576"/>
            <a:ext cx="566928" cy="566928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2871216" y="3465576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1900" dirty="0"/>
          </a:p>
        </p:txBody>
      </p:sp>
      <p:sp>
        <p:nvSpPr>
          <p:cNvPr id="16" name="Shape 14"/>
          <p:cNvSpPr/>
          <p:nvPr/>
        </p:nvSpPr>
        <p:spPr>
          <a:xfrm>
            <a:off x="4297680" y="127101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7" name="Text 15"/>
          <p:cNvSpPr/>
          <p:nvPr/>
        </p:nvSpPr>
        <p:spPr>
          <a:xfrm>
            <a:off x="4526280" y="123444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verso centrale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ogni terzina detta la rima della successiva, una catena lunga 14.233 versi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4297680" y="232257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19" name="Text 17"/>
          <p:cNvSpPr/>
          <p:nvPr/>
        </p:nvSpPr>
        <p:spPr>
          <a:xfrm>
            <a:off x="4526280" y="228600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Endecasillabi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undici sillabe per verso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4297680" y="3374136"/>
            <a:ext cx="50292" cy="731520"/>
          </a:xfrm>
          <a:prstGeom prst="rect">
            <a:avLst/>
          </a:prstGeom>
          <a:solidFill>
            <a:schemeClr val="accent3"/>
          </a:solidFill>
          <a:ln/>
        </p:spPr>
      </p:sp>
      <p:sp>
        <p:nvSpPr>
          <p:cNvPr id="21" name="Text 19"/>
          <p:cNvSpPr/>
          <p:nvPr/>
        </p:nvSpPr>
        <p:spPr>
          <a:xfrm>
            <a:off x="4526280" y="3337560"/>
            <a:ext cx="40690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è il primo</a:t>
            </a:r>
            <a:pPr indent="0" marL="0">
              <a:lnSpc>
                <a:spcPct val="120000"/>
              </a:lnSpc>
              <a:buNone/>
            </a:pPr>
            <a:r>
              <a:rPr lang="en-US" sz="15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 usare questa forma</a:t>
            </a:r>
            <a:endParaRPr lang="en-US" sz="15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SETTE GIORNI, DAL VENERDÌ SANTO DEL 1300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13078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Virgilio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dall'Inferno alla cima del Purgatorio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851806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Beatrice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attraverso i nove cieli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83576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Selva oscura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l'inizio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Paradiso terrestre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passaggio di testimone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070494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Empireo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«Divina» non l'ha scritto Dante.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titolo era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Comedìa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L'aggettivo è un omaggio di Boccaccio e si fissa sul frontespizio solo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1555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due secoli dopo la morte del poeta.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recaplica.com/it/letteratura/divina-commedia/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Società Dantesca Italiana · Accademia della Crusca (VIVIT) · Ministero della Cultura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Dante e la Divina Commedia: struttura del viaggio e riassunto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