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Default Extension="fntdata" ContentType="application/x-fontdata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</p:sldIdLst>
  <p:notesMasterIdLst>
    <p:notesMasterId r:id="rId18"/>
  </p:notesMasterIdLst>
  <p:sldSz cx="9144000" cy="5143500"/>
  <p:notesSz cx="5143500" cy="9144000"/>
  <p:embeddedFontLst>
    <p:embeddedFont>
      <p:font typeface="Bricolage Grotesque"/>
      <p:regular r:id="rId23"/>
      <p:bold r:id="rId24"/>
    </p:embeddedFont>
    <p:embeddedFont>
      <p:font typeface="Atkinson Hyperlegible"/>
      <p:regular r:id="rId25"/>
      <p:bold r:id="rId26"/>
      <p:italic r:id="rId27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notesMaster" Target="notesMasters/notesMaster1.xml"/><Relationship Id="rId19" Type="http://schemas.openxmlformats.org/officeDocument/2006/relationships/presProps" Target="presProps.xml"/><Relationship Id="rId20" Type="http://schemas.openxmlformats.org/officeDocument/2006/relationships/viewProps" Target="viewProps.xml"/><Relationship Id="rId21" Type="http://schemas.openxmlformats.org/officeDocument/2006/relationships/theme" Target="theme/theme1.xml"/><Relationship Id="rId22" Type="http://schemas.openxmlformats.org/officeDocument/2006/relationships/tableStyles" Target="tableStyles.xml"/><Relationship Id="rId23" Type="http://schemas.openxmlformats.org/officeDocument/2006/relationships/font" Target="fonts/font1.fntdata"/><Relationship Id="rId24" Type="http://schemas.openxmlformats.org/officeDocument/2006/relationships/font" Target="fonts/font2.fntdata"/><Relationship Id="rId25" Type="http://schemas.openxmlformats.org/officeDocument/2006/relationships/font" Target="fonts/font3.fntdata"/><Relationship Id="rId26" Type="http://schemas.openxmlformats.org/officeDocument/2006/relationships/font" Target="fonts/font4.fntdata"/><Relationship Id="rId27" Type="http://schemas.openxmlformats.org/officeDocument/2006/relationships/font" Target="fonts/font5.fntdata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Questa presentazione ripercorre i quattro ruoli in cui è diviso il personale dell'Arma dei Carabinieri, dal grado più basso al più alto.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è quattro: Ufficiali, Ispettori, Sovrintendenti, Appuntati e Carabinieri, stabiliti dal decreto legislativo 297 del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L'ordine completo è Carabiniere, Carabiniere Scelto, Appuntato, Appuntato Scelto, Appuntato Scelto Q.S.: la sigla indica una qualifica, non un grado ulteriore.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ruolo Sovrintendenti va da Vicebrigadiere a Brigadiere Capo, con la qualifica speciale sull'ultimo grado.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Ispettori raggruppano i marescialli e, al vertice, i luogotenenti: la Carica Speciale (C.S.) segna il grado più alto del ruolo.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Nel decreto legislativo 297 del 2000 il vertice del ruolo Ispettori si chiamava "maresciallo aiutante sostituto ufficiale di pubblica sicurezza"; oggi, sul sito istituzionale dei Carabinieri, la stessa posizione è indicata come Luogotenente C.S. La struttura a quattro ruoli è rimasta quella fissata nel 2000.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Gli Ufficiali sono divisi in tre fasce: inferiori (Sottotenente, Tenente, Capitano), superiori (Maggiore, Tenente Colonnello, Colonnello) e generali (Generale di Brigata, di Divisione, di Corpo d'Armata).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Dal Sottotenente al Generale di Corpo d'Armata, il ruolo Ufficiali chiude la gerarchia.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È l'equivoco più comune tra i lettori: il Brigadiere è un grado noto, ma non il più alto della categoria che comprende i marescialli.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La risposta corretta è Ispettori. Seconda domanda per la classe: qual è il grado più basso di tutta la gerarchia dei Carabinieri? Carabiniere, nel ruolo Appuntati e Carabinieri.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Il Recap completo ha la tabella con tutti i gradi, ruolo per ruolo, e le fonti.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2-1.png"/><Relationship Id="rId2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3-1.png"/><Relationship Id="rId2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08-1.png"/><Relationship Id="rId2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OV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869180"/>
            <a:ext cx="9144000" cy="274320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35240" y="384048"/>
            <a:ext cx="1005840" cy="100584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LAIN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scripts/assets/deck-logo-tile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2920" y="4791456"/>
            <a:ext cx="201168" cy="201168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749808" y="4754880"/>
            <a:ext cx="14630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recaplica</a:t>
            </a:r>
            <a:endParaRPr lang="en-US" sz="12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1003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HAPTER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1004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PORTRAI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47472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1005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TRIPTYCH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3048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3" name="Shape 1"/>
          <p:cNvSpPr/>
          <p:nvPr/>
        </p:nvSpPr>
        <p:spPr>
          <a:xfrm>
            <a:off x="3048000" y="0"/>
            <a:ext cx="3048000" cy="5143500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4" name="Shape 2"/>
          <p:cNvSpPr/>
          <p:nvPr/>
        </p:nvSpPr>
        <p:spPr>
          <a:xfrm>
            <a:off x="6096000" y="0"/>
            <a:ext cx="0" cy="514350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STATEMENT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chemeClr val="tx1"/>
          </a:solidFill>
          <a:ln/>
        </p:spPr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1007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_CLOSING">
    <p:bg>
      <p:bgPr>
        <a:solidFill>
          <a:schemeClr val="bg1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4005072"/>
          </a:xfrm>
          <a:prstGeom prst="rect">
            <a:avLst/>
          </a:prstGeom>
          <a:solidFill>
            <a:schemeClr val="accent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4005072"/>
            <a:ext cx="9144000" cy="64008"/>
          </a:xfrm>
          <a:prstGeom prst="rect">
            <a:avLst/>
          </a:prstGeom>
          <a:solidFill>
            <a:schemeClr val="accent2"/>
          </a:solidFill>
          <a:ln/>
        </p:spPr>
      </p:sp>
      <p:pic>
        <p:nvPicPr>
          <p:cNvPr id="4" name="Image 0" descr="scripts/assets/deck-logo-glyph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18120" y="384048"/>
            <a:ext cx="822960" cy="82296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null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Relationship Id="rId2" Type="http://schemas.openxmlformats.org/officeDocument/2006/relationships/notesSlide" Target="../notesSlides/notesSlide1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EDUCAZIONE CIVICA · RECAP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02920" y="2103120"/>
            <a:ext cx="813816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2000"/>
              </a:lnSpc>
              <a:buNone/>
            </a:pPr>
            <a:r>
              <a:rPr lang="en-US" sz="6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Gradi dei Carabinieri</a:t>
            </a:r>
            <a:endParaRPr lang="en-US" sz="6000" dirty="0"/>
          </a:p>
        </p:txBody>
      </p:sp>
      <p:sp>
        <p:nvSpPr>
          <p:cNvPr id="4" name="Text 2"/>
          <p:cNvSpPr/>
          <p:nvPr/>
        </p:nvSpPr>
        <p:spPr>
          <a:xfrm>
            <a:off x="548640" y="4114800"/>
            <a:ext cx="804672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9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La gerarchia completa dell'Arma, ruolo per ruolo</a:t>
            </a:r>
            <a:endParaRPr lang="en-US" sz="1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3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PUNTO DI PARTENZA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2440737" y="2106016"/>
            <a:ext cx="1327709" cy="348691"/>
          </a:xfrm>
          <a:prstGeom prst="rect">
            <a:avLst/>
          </a:prstGeom>
          <a:solidFill>
            <a:srgbClr val="FFD435"/>
          </a:solidFill>
          <a:ln/>
        </p:spPr>
      </p:sp>
      <p:sp>
        <p:nvSpPr>
          <p:cNvPr id="4" name="Text 2"/>
          <p:cNvSpPr/>
          <p:nvPr/>
        </p:nvSpPr>
        <p:spPr>
          <a:xfrm>
            <a:off x="548640" y="1822704"/>
            <a:ext cx="7955280" cy="15300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Quanti ruoli ha il personale</a:t>
            </a:r>
            <a:endParaRPr lang="en-US" sz="4400" dirty="0"/>
          </a:p>
          <a:p>
            <a:pPr indent="0" marL="0">
              <a:spcAft>
                <a:spcPts val="528"/>
              </a:spcAft>
              <a:buNone/>
            </a:pPr>
            <a:r>
              <a:rPr lang="en-US" sz="44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dell'Arma dei Carabinieri?</a:t>
            </a:r>
            <a:endParaRPr lang="en-US" sz="4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2</a:t>
            </a:fld>
            <a:endParaRPr lang="en-US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PERCORSO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27101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1463040" y="123444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Appuntati e Carabinieri</a:t>
            </a:r>
            <a:endParaRPr lang="en-US" sz="2300" dirty="0"/>
          </a:p>
        </p:txBody>
      </p:sp>
      <p:sp>
        <p:nvSpPr>
          <p:cNvPr id="5" name="Shape 3"/>
          <p:cNvSpPr/>
          <p:nvPr/>
        </p:nvSpPr>
        <p:spPr>
          <a:xfrm>
            <a:off x="548640" y="201168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548640" y="213969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2000" dirty="0"/>
          </a:p>
        </p:txBody>
      </p:sp>
      <p:sp>
        <p:nvSpPr>
          <p:cNvPr id="7" name="Text 5"/>
          <p:cNvSpPr/>
          <p:nvPr/>
        </p:nvSpPr>
        <p:spPr>
          <a:xfrm>
            <a:off x="1463040" y="210312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Sovrintendenti</a:t>
            </a:r>
            <a:endParaRPr lang="en-US" sz="2300" dirty="0"/>
          </a:p>
        </p:txBody>
      </p:sp>
      <p:sp>
        <p:nvSpPr>
          <p:cNvPr id="8" name="Shape 6"/>
          <p:cNvSpPr/>
          <p:nvPr/>
        </p:nvSpPr>
        <p:spPr>
          <a:xfrm>
            <a:off x="548640" y="288036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48640" y="300837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2000" dirty="0"/>
          </a:p>
        </p:txBody>
      </p:sp>
      <p:sp>
        <p:nvSpPr>
          <p:cNvPr id="10" name="Text 8"/>
          <p:cNvSpPr/>
          <p:nvPr/>
        </p:nvSpPr>
        <p:spPr>
          <a:xfrm>
            <a:off x="1463040" y="297180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Ispettori</a:t>
            </a:r>
            <a:endParaRPr lang="en-US" sz="2300" dirty="0"/>
          </a:p>
        </p:txBody>
      </p:sp>
      <p:sp>
        <p:nvSpPr>
          <p:cNvPr id="11" name="Shape 9"/>
          <p:cNvSpPr/>
          <p:nvPr/>
        </p:nvSpPr>
        <p:spPr>
          <a:xfrm>
            <a:off x="548640" y="3749040"/>
            <a:ext cx="804672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8640" y="3877056"/>
            <a:ext cx="7315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2000" dirty="0"/>
          </a:p>
        </p:txBody>
      </p:sp>
      <p:sp>
        <p:nvSpPr>
          <p:cNvPr id="13" name="Text 11"/>
          <p:cNvSpPr/>
          <p:nvPr/>
        </p:nvSpPr>
        <p:spPr>
          <a:xfrm>
            <a:off x="1463040" y="3840480"/>
            <a:ext cx="713232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Ufficiali</a:t>
            </a:r>
            <a:endParaRPr lang="en-US" sz="23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3</a:t>
            </a:fld>
            <a:endParaRPr lang="en-US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01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55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Appuntati e Carabinieri</a:t>
            </a:r>
            <a:endParaRPr lang="en-US" sz="355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 dove si parte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4</a:t>
            </a:fld>
            <a:endParaRPr lang="en-US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PRIMA SCALA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di ingresso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Appuntato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Grado intermedio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Appuntato Scelto Q.S.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5</a:t>
            </a:fld>
            <a:endParaRPr lang="en-US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02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Sovrintendenti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ruolo dei brigadieri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6</a:t>
            </a:fld>
            <a:endParaRPr lang="en-US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DEI SOVRINTENDENTI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Vicebrigadiere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Primo grado del ruolo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846320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867912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grado più conosciuto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Brigadiere Capo Q.S.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7</a:t>
            </a:fld>
            <a:endParaRPr lang="en-US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03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Ispettori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 gradi dei marescialli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8</a:t>
            </a:fld>
            <a:endParaRPr lang="en-US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DEGLI ISPETTORI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4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 di maresciallo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Maresciallo a Maresciallo Maggiore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2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livelli di luogotenente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Luogotenente e Luogotenente C.S., il vertice del ruolo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9</a:t>
            </a:fld>
            <a:endParaRPr lang="en-US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NOME CHE È CAMBIATO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54864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AEDF0"/>
          </a:solidFill>
          <a:ln/>
        </p:spPr>
      </p:sp>
      <p:sp>
        <p:nvSpPr>
          <p:cNvPr id="4" name="Text 2"/>
          <p:cNvSpPr/>
          <p:nvPr/>
        </p:nvSpPr>
        <p:spPr>
          <a:xfrm>
            <a:off x="82296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47525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Nel 2000</a:t>
            </a:r>
            <a:endParaRPr lang="en-US" sz="2200" dirty="0"/>
          </a:p>
        </p:txBody>
      </p:sp>
      <p:sp>
        <p:nvSpPr>
          <p:cNvPr id="5" name="Shape 3"/>
          <p:cNvSpPr/>
          <p:nvPr/>
        </p:nvSpPr>
        <p:spPr>
          <a:xfrm>
            <a:off x="82296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2296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 ISPETTORI</a:t>
            </a:r>
            <a:endParaRPr lang="en-US" sz="1100" dirty="0"/>
          </a:p>
        </p:txBody>
      </p:sp>
      <p:sp>
        <p:nvSpPr>
          <p:cNvPr id="7" name="Text 5"/>
          <p:cNvSpPr/>
          <p:nvPr/>
        </p:nvSpPr>
        <p:spPr>
          <a:xfrm>
            <a:off x="82296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Un nome diverso da oggi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82296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82296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82296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D.Lgs. 297/2000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4709160" y="1051560"/>
            <a:ext cx="3886200" cy="2697480"/>
          </a:xfrm>
          <a:prstGeom prst="roundRect">
            <a:avLst>
              <a:gd name="adj" fmla="val 3051"/>
            </a:avLst>
          </a:prstGeom>
          <a:solidFill>
            <a:srgbClr val="E2F0EA"/>
          </a:solidFill>
          <a:ln/>
        </p:spPr>
      </p:sp>
      <p:sp>
        <p:nvSpPr>
          <p:cNvPr id="12" name="Text 10"/>
          <p:cNvSpPr/>
          <p:nvPr/>
        </p:nvSpPr>
        <p:spPr>
          <a:xfrm>
            <a:off x="4983480" y="1280160"/>
            <a:ext cx="33375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Oggi</a:t>
            </a:r>
            <a:endParaRPr lang="en-US" sz="2200" dirty="0"/>
          </a:p>
        </p:txBody>
      </p:sp>
      <p:sp>
        <p:nvSpPr>
          <p:cNvPr id="13" name="Shape 11"/>
          <p:cNvSpPr/>
          <p:nvPr/>
        </p:nvSpPr>
        <p:spPr>
          <a:xfrm>
            <a:off x="4983480" y="187452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983480" y="194767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 RUOLO ISPETTORI</a:t>
            </a:r>
            <a:endParaRPr lang="en-US" sz="1100" dirty="0"/>
          </a:p>
        </p:txBody>
      </p:sp>
      <p:sp>
        <p:nvSpPr>
          <p:cNvPr id="15" name="Text 13"/>
          <p:cNvSpPr/>
          <p:nvPr/>
        </p:nvSpPr>
        <p:spPr>
          <a:xfrm>
            <a:off x="4983480" y="220370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endParaRPr lang="en-US" sz="1600" dirty="0"/>
          </a:p>
        </p:txBody>
      </p:sp>
      <p:sp>
        <p:nvSpPr>
          <p:cNvPr id="16" name="Shape 14"/>
          <p:cNvSpPr/>
          <p:nvPr/>
        </p:nvSpPr>
        <p:spPr>
          <a:xfrm>
            <a:off x="4983480" y="2743200"/>
            <a:ext cx="3337560" cy="0"/>
          </a:xfrm>
          <a:prstGeom prst="line">
            <a:avLst/>
          </a:prstGeom>
          <a:noFill/>
          <a:ln w="12700">
            <a:solidFill>
              <a:srgbClr val="E3DDCF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4983480" y="2816352"/>
            <a:ext cx="333756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200" kern="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BASE NORMATIVA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4983480" y="3072384"/>
            <a:ext cx="33375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Stessa legge del 2000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548640" y="3977640"/>
            <a:ext cx="8046720" cy="5029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nome è cambiato, la struttura no.</a:t>
            </a:r>
            <a:endParaRPr lang="en-US" sz="16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10</a:t>
            </a:fld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3108960" cy="51435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04</a:t>
            </a:r>
            <a:endParaRPr lang="en-US" sz="10000" dirty="0"/>
          </a:p>
        </p:txBody>
      </p:sp>
      <p:sp>
        <p:nvSpPr>
          <p:cNvPr id="3" name="Text 1"/>
          <p:cNvSpPr/>
          <p:nvPr/>
        </p:nvSpPr>
        <p:spPr>
          <a:xfrm>
            <a:off x="3566160" y="1554480"/>
            <a:ext cx="502920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CAPITOLO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3566160" y="1920240"/>
            <a:ext cx="5120640" cy="109728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Ufficiali</a:t>
            </a:r>
            <a:endParaRPr lang="en-US" sz="3800" dirty="0"/>
          </a:p>
        </p:txBody>
      </p:sp>
      <p:sp>
        <p:nvSpPr>
          <p:cNvPr id="5" name="Text 3"/>
          <p:cNvSpPr/>
          <p:nvPr/>
        </p:nvSpPr>
        <p:spPr>
          <a:xfrm>
            <a:off x="3566160" y="3063240"/>
            <a:ext cx="502920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6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Dal sottotenente al generale</a:t>
            </a:r>
            <a:endParaRPr lang="en-US" sz="16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11</a:t>
            </a:fld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RUOLO DEGLI UFFICIALI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3</a:t>
            </a:r>
            <a:endParaRPr lang="en-US" sz="4800" dirty="0"/>
          </a:p>
        </p:txBody>
      </p:sp>
      <p:sp>
        <p:nvSpPr>
          <p:cNvPr id="4" name="Text 2"/>
          <p:cNvSpPr/>
          <p:nvPr/>
        </p:nvSpPr>
        <p:spPr>
          <a:xfrm>
            <a:off x="5486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fasce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inferiori, superiori, generali</a:t>
            </a:r>
            <a:endParaRPr lang="en-US" sz="1500" dirty="0"/>
          </a:p>
        </p:txBody>
      </p:sp>
      <p:sp>
        <p:nvSpPr>
          <p:cNvPr id="5" name="Text 3"/>
          <p:cNvSpPr/>
          <p:nvPr/>
        </p:nvSpPr>
        <p:spPr>
          <a:xfrm>
            <a:off x="3291840" y="1554480"/>
            <a:ext cx="2606040" cy="91440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buNone/>
            </a:pPr>
            <a:r>
              <a:rPr lang="en-US" sz="4800" b="1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9</a:t>
            </a:r>
            <a:endParaRPr lang="en-US" sz="4800" dirty="0"/>
          </a:p>
        </p:txBody>
      </p:sp>
      <p:sp>
        <p:nvSpPr>
          <p:cNvPr id="6" name="Text 4"/>
          <p:cNvSpPr/>
          <p:nvPr/>
        </p:nvSpPr>
        <p:spPr>
          <a:xfrm>
            <a:off x="3291840" y="2606040"/>
            <a:ext cx="2606040" cy="118872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5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gradi</a:t>
            </a:r>
            <a:pPr indent="0" marL="0">
              <a:lnSpc>
                <a:spcPct val="120000"/>
              </a:lnSpc>
              <a:buNone/>
            </a:pPr>
            <a:r>
              <a:rPr lang="en-US" sz="15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: da Sottotenente a Generale di Corpo d'Armata</a:t>
            </a:r>
            <a:endParaRPr lang="en-US" sz="15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12</a:t>
            </a:fld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LA SCALA DEGLI UFFICIALI</a:t>
            </a:r>
            <a:endParaRPr lang="en-US" sz="1300" dirty="0"/>
          </a:p>
        </p:txBody>
      </p:sp>
      <p:sp>
        <p:nvSpPr>
          <p:cNvPr id="3" name="Shape 1"/>
          <p:cNvSpPr/>
          <p:nvPr/>
        </p:nvSpPr>
        <p:spPr>
          <a:xfrm>
            <a:off x="640080" y="2926080"/>
            <a:ext cx="7863840" cy="0"/>
          </a:xfrm>
          <a:prstGeom prst="line">
            <a:avLst/>
          </a:prstGeom>
          <a:noFill/>
          <a:ln w="31750">
            <a:solidFill>
              <a:schemeClr val="accent1"/>
            </a:solidFill>
            <a:prstDash val="sysDot"/>
          </a:ln>
        </p:spPr>
      </p:sp>
      <p:sp>
        <p:nvSpPr>
          <p:cNvPr id="4" name="Shape 2"/>
          <p:cNvSpPr/>
          <p:nvPr/>
        </p:nvSpPr>
        <p:spPr>
          <a:xfrm>
            <a:off x="52120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13716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Sottotenente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Ufficiali inferiori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4453128" y="2807208"/>
            <a:ext cx="237744" cy="237744"/>
          </a:xfrm>
          <a:prstGeom prst="ellipse">
            <a:avLst/>
          </a:prstGeom>
          <a:solidFill>
            <a:schemeClr val="accent1"/>
          </a:solidFill>
          <a:ln w="12700">
            <a:solidFill>
              <a:schemeClr val="accent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47472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Colonnello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Ufficiali superiori</a:t>
            </a:r>
            <a:endParaRPr lang="en-US" sz="1400" dirty="0"/>
          </a:p>
        </p:txBody>
      </p:sp>
      <p:sp>
        <p:nvSpPr>
          <p:cNvPr id="8" name="Shape 6"/>
          <p:cNvSpPr/>
          <p:nvPr/>
        </p:nvSpPr>
        <p:spPr>
          <a:xfrm>
            <a:off x="8385048" y="2807208"/>
            <a:ext cx="237744" cy="237744"/>
          </a:xfrm>
          <a:prstGeom prst="ellipse">
            <a:avLst/>
          </a:prstGeom>
          <a:solidFill>
            <a:schemeClr val="accent2"/>
          </a:solidFill>
          <a:ln w="25400">
            <a:solidFill>
              <a:schemeClr val="accent1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12280" y="3182112"/>
            <a:ext cx="2194560" cy="77724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algn="ctr" indent="0" marL="0">
              <a:lnSpc>
                <a:spcPct val="110000"/>
              </a:lnSpc>
              <a:buNone/>
            </a:pPr>
            <a:r>
              <a:rPr lang="en-US" sz="140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Generale di Corpo d'Armata</a:t>
            </a:r>
            <a:endParaRPr lang="en-US" sz="1400" dirty="0"/>
          </a:p>
          <a:p>
            <a:pPr algn="ctr" indent="0" marL="0">
              <a:lnSpc>
                <a:spcPct val="110000"/>
              </a:lnSpc>
              <a:buNone/>
            </a:pPr>
            <a:r>
              <a:rPr lang="en-US" sz="120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Vertice dell'Arma</a:t>
            </a:r>
            <a:endParaRPr lang="en-US" sz="14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13</a:t>
            </a:fld>
            <a:endParaRPr lang="en-US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E58278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FALSO MITO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371600"/>
            <a:ext cx="8046720" cy="192024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5000"/>
              </a:lnSpc>
              <a:buNone/>
            </a:pPr>
            <a:r>
              <a:rPr lang="en-US" sz="5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Il Brigadiere non è il grado più alto tra i sottufficiali</a:t>
            </a:r>
            <a:endParaRPr lang="en-US" sz="5000" dirty="0"/>
          </a:p>
        </p:txBody>
      </p:sp>
      <p:sp>
        <p:nvSpPr>
          <p:cNvPr id="4" name="Text 2"/>
          <p:cNvSpPr/>
          <p:nvPr/>
        </p:nvSpPr>
        <p:spPr>
          <a:xfrm>
            <a:off x="548640" y="3474720"/>
            <a:ext cx="7498080" cy="10058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Il Brigadiere è nel ruolo Sovrintendenti. Il grado più alto che raggruppa i marescialli è il </a:t>
            </a:r>
            <a:pPr indent="0" marL="0">
              <a:lnSpc>
                <a:spcPct val="125000"/>
              </a:lnSpc>
              <a:buNone/>
            </a:pPr>
            <a:r>
              <a:rPr lang="en-US" sz="175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Luogotenente C.S.</a:t>
            </a:r>
            <a:pPr indent="0" marL="0">
              <a:lnSpc>
                <a:spcPct val="125000"/>
              </a:lnSpc>
              <a:buNone/>
            </a:pPr>
            <a:r>
              <a:rPr lang="en-US" sz="1750" dirty="0">
                <a:solidFill>
                  <a:srgbClr val="D8D6C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, in un ruolo diverso: gli Ispettori.</a:t>
            </a:r>
            <a:endParaRPr lang="en-US" sz="175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rgbClr val="D7E4DF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14</a:t>
            </a:fld>
            <a:endParaRPr lang="en-US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ALLA CLASSE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960120"/>
            <a:ext cx="7863840" cy="914400"/>
          </a:xfrm>
          <a:prstGeom prst="rect">
            <a:avLst/>
          </a:prstGeom>
          <a:noFill/>
          <a:ln/>
        </p:spPr>
        <p:txBody>
          <a:bodyPr wrap="square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chemeClr val="tx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 quale ruolo appartiene il grado di Maresciallo?</a:t>
            </a:r>
            <a:endParaRPr lang="en-US" sz="3000" dirty="0"/>
          </a:p>
        </p:txBody>
      </p:sp>
      <p:sp>
        <p:nvSpPr>
          <p:cNvPr id="4" name="Text 2"/>
          <p:cNvSpPr/>
          <p:nvPr/>
        </p:nvSpPr>
        <p:spPr>
          <a:xfrm>
            <a:off x="548640" y="214884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A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Sovrintendenti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548640" y="292608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B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Ispettori</a:t>
            </a:r>
            <a:endParaRPr lang="en-US" sz="1800" dirty="0"/>
          </a:p>
        </p:txBody>
      </p:sp>
      <p:sp>
        <p:nvSpPr>
          <p:cNvPr id="6" name="Text 4"/>
          <p:cNvSpPr/>
          <p:nvPr/>
        </p:nvSpPr>
        <p:spPr>
          <a:xfrm>
            <a:off x="548640" y="3703320"/>
            <a:ext cx="6583680" cy="594360"/>
          </a:xfrm>
          <a:prstGeom prst="roundRect">
            <a:avLst>
              <a:gd name="adj" fmla="val 9231"/>
            </a:avLst>
          </a:prstGeom>
          <a:solidFill>
            <a:srgbClr val="F7EEDD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chemeClr val="accent6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</a:t>
            </a:r>
            <a:pPr indent="0" marL="0">
              <a:buNone/>
            </a:pPr>
            <a:r>
              <a:rPr lang="en-US" sz="1600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   Ufficiali</a:t>
            </a:r>
            <a:endParaRPr lang="en-US" sz="1800" dirty="0"/>
          </a:p>
        </p:txBody>
      </p:sp>
      <p:sp>
        <p:nvSpPr>
          <p:cNvPr id="25" name="Slide Number Placeholder 0"/>
          <p:cNvSpPr>
            <a:spLocks noGrp="1"/>
          </p:cNvSpPr>
          <p:nvPr>
            <p:ph type="sldNum" sz="quarter" idx="4294967295"/>
          </p:nvPr>
        </p:nvSpPr>
        <p:spPr>
          <a:xfrm>
            <a:off x="8092440" y="4754880"/>
            <a:ext cx="548640" cy="274320"/>
          </a:xfrm>
          <a:prstGeom prst="rect">
            <a:avLst/>
          </a:prstGeom>
          <a:extLst>
            <a:ext uri="{C572A759-6A51-4108-AA02-DFA0A04FC94B}">
              <ma14:wrappingTextBoxFlag xmlns:ma14="http://schemas.microsoft.com/office/mac/drawingml/2011/main" val="0"/>
            </a:ext>
          </a:extLst>
        </p:spPr>
        <p:txBody>
          <a:bodyPr/>
          <a:lstStyle>
            <a:lvl1pPr>
              <a:defRPr sz="1100">
                <a:solidFill>
                  <a:schemeClr val="tx2"/>
                </a:solidFill>
              </a:defRPr>
            </a:lvl1pPr>
          </a:lstStyle>
          <a:p>
            <a:pPr algn="r"/>
            <a:fld id="{F7021451-1387-4CA6-816F-3879F97B5CBC}" type="slidenum">
              <a:rPr b="0" lang="en-US"/>
              <a:t>15</a:t>
            </a:fld>
            <a:endParaRPr lang="en-US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48640" y="457200"/>
            <a:ext cx="8046720" cy="29260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spc="300" kern="0" dirty="0">
                <a:solidFill>
                  <a:srgbClr val="D7E4DF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PER RIPASSARE</a:t>
            </a:r>
            <a:endParaRPr lang="en-US" sz="1300" dirty="0"/>
          </a:p>
        </p:txBody>
      </p:sp>
      <p:sp>
        <p:nvSpPr>
          <p:cNvPr id="3" name="Text 1"/>
          <p:cNvSpPr/>
          <p:nvPr/>
        </p:nvSpPr>
        <p:spPr>
          <a:xfrm>
            <a:off x="548640" y="1463040"/>
            <a:ext cx="8046720" cy="1554480"/>
          </a:xfrm>
          <a:prstGeom prst="rect">
            <a:avLst/>
          </a:prstGeom>
          <a:noFill/>
          <a:ln/>
        </p:spPr>
        <p:txBody>
          <a:bodyPr wrap="square" rtlCol="0" anchor="b"/>
          <a:lstStyle/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Chiaro in 30 secondi.</a:t>
            </a:r>
            <a:endParaRPr lang="en-US" sz="4000" dirty="0"/>
          </a:p>
          <a:p>
            <a:pPr indent="0" marL="0">
              <a:lnSpc>
                <a:spcPct val="108000"/>
              </a:lnSpc>
              <a:buNone/>
            </a:pPr>
            <a:r>
              <a:rPr lang="en-US" sz="4000" b="1" dirty="0">
                <a:solidFill>
                  <a:schemeClr val="bg1"/>
                </a:solidFill>
                <a:latin typeface="+mj-lt" pitchFamily="34" charset="0"/>
                <a:ea typeface="+mj-lt" pitchFamily="34" charset="-122"/>
                <a:cs typeface="+mj-lt" pitchFamily="34" charset="-120"/>
              </a:rPr>
              <a:t>Tuo in 10 minuti.</a:t>
            </a:r>
            <a:endParaRPr lang="en-US" sz="4000" dirty="0"/>
          </a:p>
        </p:txBody>
      </p:sp>
      <p:sp>
        <p:nvSpPr>
          <p:cNvPr id="4" name="Text 2"/>
          <p:cNvSpPr/>
          <p:nvPr/>
        </p:nvSpPr>
        <p:spPr>
          <a:xfrm>
            <a:off x="548640" y="3200400"/>
            <a:ext cx="80467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700" dirty="0">
                <a:solidFill>
                  <a:srgbClr val="D7E4DF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Leggi il Recap completo </a:t>
            </a:r>
            <a:pPr indent="0" marL="0">
              <a:buNone/>
            </a:pPr>
            <a:r>
              <a:rPr lang="en-US" sz="1700" b="1" dirty="0">
                <a:solidFill>
                  <a:schemeClr val="bg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recaplica.com/it/educazione-civica/gradi-carabinieri/</a:t>
            </a:r>
            <a:endParaRPr lang="en-US" sz="1700" dirty="0"/>
          </a:p>
        </p:txBody>
      </p:sp>
      <p:sp>
        <p:nvSpPr>
          <p:cNvPr id="5" name="Text 3"/>
          <p:cNvSpPr/>
          <p:nvPr/>
        </p:nvSpPr>
        <p:spPr>
          <a:xfrm>
            <a:off x="548640" y="4251960"/>
            <a:ext cx="8046720" cy="685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lnSpc>
                <a:spcPct val="125000"/>
              </a:lnSpc>
              <a:buNone/>
            </a:pPr>
            <a:r>
              <a:rPr lang="en-US" sz="1250" b="1" dirty="0">
                <a:solidFill>
                  <a:schemeClr val="tx1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Fonti: </a:t>
            </a:r>
            <a:pPr indent="0" marL="0">
              <a:lnSpc>
                <a:spcPct val="125000"/>
              </a:lnSpc>
              <a:buNone/>
            </a:pPr>
            <a:r>
              <a:rPr lang="en-US" sz="1250" dirty="0">
                <a:solidFill>
                  <a:schemeClr val="tx2"/>
                </a:solidFill>
                <a:latin typeface="+mn-lt" pitchFamily="34" charset="0"/>
                <a:ea typeface="+mn-lt" pitchFamily="34" charset="-122"/>
                <a:cs typeface="+mn-lt" pitchFamily="34" charset="-120"/>
              </a:rPr>
              <a:t>Carabinieri.it · Gazzetta Ufficiale, D.Lgs. 297/2000</a:t>
            </a:r>
            <a:endParaRPr lang="en-US" sz="12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caplica">
  <a:themeElements>
    <a:clrScheme name="Recaplica">
      <a:dk1>
        <a:srgbClr val="161D27"/>
      </a:dk1>
      <a:lt1>
        <a:srgbClr val="FAF8F3"/>
      </a:lt1>
      <a:dk2>
        <a:srgbClr val="56616E"/>
      </a:dk2>
      <a:lt2>
        <a:srgbClr val="FFFFFF"/>
      </a:lt2>
      <a:accent1>
        <a:srgbClr val="0B6B5C"/>
      </a:accent1>
      <a:accent2>
        <a:srgbClr val="FFD435"/>
      </a:accent2>
      <a:accent3>
        <a:srgbClr val="2C4A9E"/>
      </a:accent3>
      <a:accent4>
        <a:srgbClr val="4F6414"/>
      </a:accent4>
      <a:accent5>
        <a:srgbClr val="A12B22"/>
      </a:accent5>
      <a:accent6>
        <a:srgbClr val="8A4B10"/>
      </a:accent6>
      <a:hlink>
        <a:srgbClr val="0B6B5C"/>
      </a:hlink>
      <a:folHlink>
        <a:srgbClr val="084F44"/>
      </a:folHlink>
    </a:clrScheme>
    <a:fontScheme name="Recaplica">
      <a:majorFont>
        <a:latin typeface="Bricolage Grotesque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tkinson Hyperlegible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16</Slides>
  <Notes>16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Company>recaplica.com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Gradi dei Carabinieri: la gerarchia completa dell'Arma — Recap</dc:title>
  <dc:subject>PptxGenJS Presentation</dc:subject>
  <dc:creator>Recaplica</dc:creator>
  <cp:lastModifiedBy>Recaplica</cp:lastModifiedBy>
  <cp:revision>1</cp:revision>
  <dcterms:created xsi:type="dcterms:W3CDTF">2026-09-29T17:00:59Z</dcterms:created>
  <dcterms:modified xsi:type="dcterms:W3CDTF">2026-09-29T17:00:59Z</dcterms:modified>
</cp:coreProperties>
</file>