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9144000" cy="5143500"/>
  <p:notesSz cx="5143500" cy="9144000"/>
  <p:embeddedFontLst>
    <p:embeddedFont>
      <p:font typeface="Bricolage Grotesque"/>
      <p:regular r:id="rId23"/>
      <p:bold r:id="rId24"/>
    </p:embeddedFont>
    <p:embeddedFont>
      <p:font typeface="Atkinson Hyperlegible"/>
      <p:regular r:id="rId25"/>
      <p:bold r:id="rId26"/>
      <p:italic r:id="rId27"/>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 Id="rId23" Type="http://schemas.openxmlformats.org/officeDocument/2006/relationships/font" Target="fonts/font1.fntdata"/><Relationship Id="rId24" Type="http://schemas.openxmlformats.org/officeDocument/2006/relationships/font" Target="fonts/font2.fntdata"/><Relationship Id="rId25" Type="http://schemas.openxmlformats.org/officeDocument/2006/relationships/font" Target="fonts/font3.fntdata"/><Relationship Id="rId26" Type="http://schemas.openxmlformats.org/officeDocument/2006/relationships/font" Target="fonts/font4.fntdata"/><Relationship Id="rId27"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SPID non serve solo per accedere ai servizi online: dal 2020 esiste anche una firma con SPID, prevista per legge. Oggi vediamo cosa dice la norma, come funziona tecnicamente, chi la offre davvero e cosa vendono invece i grandi gestori sotto lo stesso nome.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risposta breve è: dipende da chi te lo offre. Esiste una firma con SPID prevista dalla legge dal 2020, ma nella pratica quasi solo per enti; quello che i grandi gestori vendono al pubblico è quasi sempre un'altra cosa, una firma digitale qualificata attivata tramite SPID.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23 marzo 2020 la Determinazione AgID n. 157/2020 istituisce la firma con SPID, basata sull'articolo 20 del Codice dell'amministrazione digitale. Un documento firmato così produce gli effetti dell'articolo 2702 del codice civile, lo stesso che regola la scrittura privata firmata a mano. A ottobre 2025 AgID contava oltre 41 milioni di identità SPID rilasciate in Italia.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fornitore del servizio, un Comune o un'azienda, mostra un pulsante «Firma con SPID»; l'utente sceglie il proprio gestore, che appone la firma su un documento in formato PDF/A-2a, non modificabile e non cifrato. Sia il fornitore del servizio sia il gestore SPID devono dotarsi di sigilli elettronici qualificati.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 regolamento eIDAS del 2014, la firma con SPID è una Firma Elettronica Avanzata: soddisfa i requisiti dell'articolo 26, ma senza un dispositivo di firma qualificato né un certificato qualificato. La firma digitale qualificata richiede entrambi, ed è il livello più alto previsto dalla normativa europea.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Sono le tariffe pubbliche di Lepida, il gestore SPID che documenta più chiaramente il servizio ex art. 20 CAD: pensate per enti soci ed enti terzi convenzionati, non per i privati cittadini, che nel 2026 non possono contrattualizzare il servizio da soli.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Lepida, il gestore che documenta più chiaramente il servizio ex art. 20 CAD, lo riserva a enti soci e a soggetti terzi convenzionati. Ciò che InfoCert e altri gestori vendono al pubblico come «firma con SPID» è un prodotto diverso: SPID usato per riconoscersi e attivare una firma digitale qualificata separata, a pagamento.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Lepida è l'unico gestore che documenta la vera firma con SPID prevista dalle linee guida, ma solo per enti. InfoCert vende invece un pacchetto in cui SPID serve solo a riconoscere l'utente: la firma applicata è una firma digitale qualificata separata, a pagamento. La pagina ufficiale di PosteID, infine, descrive il percorso opposto: usare una firma digitale già attiva per ottenere le credenziali SPID.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firma con SPID gratuita e diretta delle linee guida esiste, ma nella pratica raggiunge quasi solo gli enti. Il privato che cerca online «firma digitale con SPID» trova quasi sempre un prodotto a pagamento come quello di InfoCert.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A. SPID serve solo a riconoscere l'utente; la firma applicata al documento è una firma digitale qualificata o avanzata separata, a pagamento. Se c'è tempo, seconda domanda dal quiz del Recap: vero o falso, nel 2026 qualsiasi cittadino privato può firmare gratis un proprio contratto premendo un pulsante «Firma con SPID» su un sito a sua scelta? (Falso: nella pratica documentata resta quasi solo per enti.)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EDUCAZIONE CIVICA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Firma digitale con SPID</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Cosa dice la legge, e cosa vendono davvero i gestori</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PRIMA DI COMINCIARE</a:t>
            </a:r>
            <a:endParaRPr lang="en-US" sz="1300" dirty="0"/>
          </a:p>
        </p:txBody>
      </p:sp>
      <p:sp>
        <p:nvSpPr>
          <p:cNvPr id="3" name="Shape 1"/>
          <p:cNvSpPr/>
          <p:nvPr/>
        </p:nvSpPr>
        <p:spPr>
          <a:xfrm>
            <a:off x="4032758" y="2106016"/>
            <a:ext cx="2132381"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SPID basta a firmare un</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contratto?</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 cornice normativa</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Le firme secondo l'Europa</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Chi la offre davvero</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Cosa vendono i gestori</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La cornice normativa</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Cosa dice la legge dal 2020</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LA LEGGE IN TRE NUMERI</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2020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Determinazione AgID 157</a:t>
            </a:r>
            <a:pPr indent="0" marL="0">
              <a:lnSpc>
                <a:spcPct val="120000"/>
              </a:lnSpc>
              <a:buNone/>
            </a:pPr>
            <a:r>
              <a:rPr lang="en-US" sz="1500" dirty="0">
                <a:solidFill>
                  <a:schemeClr val="tx2"/>
                </a:solidFill>
                <a:latin typeface="+mn-lt" pitchFamily="34" charset="0"/>
                <a:ea typeface="+mn-lt" pitchFamily="34" charset="-122"/>
                <a:cs typeface="+mn-lt" pitchFamily="34" charset="-120"/>
              </a:rPr>
              <a:t>: le linee guida sulla firma con SPID</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2.702</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articolo del codice civile</a:t>
            </a:r>
            <a:pPr indent="0" marL="0">
              <a:lnSpc>
                <a:spcPct val="120000"/>
              </a:lnSpc>
              <a:buNone/>
            </a:pPr>
            <a:r>
              <a:rPr lang="en-US" sz="1500" dirty="0">
                <a:solidFill>
                  <a:schemeClr val="tx2"/>
                </a:solidFill>
                <a:latin typeface="+mn-lt" pitchFamily="34" charset="0"/>
                <a:ea typeface="+mn-lt" pitchFamily="34" charset="-122"/>
                <a:cs typeface="+mn-lt" pitchFamily="34" charset="-120"/>
              </a:rPr>
              <a:t>: stesso effetto della scrittura privata firmata a mano</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41M+</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identità SPID</a:t>
            </a:r>
            <a:pPr indent="0" marL="0">
              <a:lnSpc>
                <a:spcPct val="120000"/>
              </a:lnSpc>
              <a:buNone/>
            </a:pPr>
            <a:r>
              <a:rPr lang="en-US" sz="1500" dirty="0">
                <a:solidFill>
                  <a:schemeClr val="tx2"/>
                </a:solidFill>
                <a:latin typeface="+mn-lt" pitchFamily="34" charset="0"/>
                <a:ea typeface="+mn-lt" pitchFamily="34" charset="-122"/>
                <a:cs typeface="+mn-lt" pitchFamily="34" charset="-120"/>
              </a:rPr>
              <a:t>: rilasciate in Italia, censimento AgID di ottobre 2025</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COME FUNZIONA IL PULSANTE «FIRMA CON SPID»</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62763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Sigilli qualificati</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Richiesti a entrambe le parti</a:t>
            </a:r>
            <a:endParaRPr lang="en-US" sz="1600" dirty="0"/>
          </a:p>
        </p:txBody>
      </p:sp>
      <p:sp>
        <p:nvSpPr>
          <p:cNvPr id="5" name="Shape 3"/>
          <p:cNvSpPr/>
          <p:nvPr/>
        </p:nvSpPr>
        <p:spPr>
          <a:xfrm>
            <a:off x="914400"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Il sito mostra il pulsante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Il fornitore del servizio</a:t>
            </a:r>
            <a:endParaRPr lang="en-US" sz="1400" dirty="0"/>
          </a:p>
        </p:txBody>
      </p:sp>
      <p:sp>
        <p:nvSpPr>
          <p:cNvPr id="7" name="Shape 5"/>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Scegli il tuo gestore SPID</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Tra quelli abilitati alla firma</a:t>
            </a:r>
            <a:endParaRPr lang="en-US" sz="1400" dirty="0"/>
          </a:p>
        </p:txBody>
      </p:sp>
      <p:sp>
        <p:nvSpPr>
          <p:cNvPr id="9" name="Shape 7"/>
          <p:cNvSpPr/>
          <p:nvPr/>
        </p:nvSpPr>
        <p:spPr>
          <a:xfrm>
            <a:off x="7991856"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Documento firmato</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Formato PDF/A-2a, firma PAdES</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200" b="1" dirty="0">
                <a:solidFill>
                  <a:schemeClr val="tx1"/>
                </a:solidFill>
                <a:latin typeface="+mj-lt" pitchFamily="34" charset="0"/>
                <a:ea typeface="+mj-lt" pitchFamily="34" charset="-122"/>
                <a:cs typeface="+mj-lt" pitchFamily="34" charset="-120"/>
              </a:rPr>
              <a:t>Le firme secondo l'Europa</a:t>
            </a:r>
            <a:endParaRPr lang="en-US" sz="32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FEA e firma qualificata, la differenza</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FEA-VIA-SPID O FIRMA QUALIFICATA?</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Firma con SPID (FEA)</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DISPOSITIVO QUALIFICATO</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Non richiesto</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CHI LA OFFRE, NEL 2026</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Quasi solo enti, via Lepida</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Firma qualificata (FEQ)</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DISPOSITIVO QUALIFICATO</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Richiesto</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CHI LA VENDE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InfoCert e altri, a pagamento</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Due firme diverse, un nome commerciale confuso.</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Chi la offre davvero</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Un servizio quasi solo per enti</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QUANTO COSTA A UN ENTE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IVA esclusa, l'anno</a:t>
            </a:r>
            <a:pPr indent="0" marL="0">
              <a:lnSpc>
                <a:spcPct val="120000"/>
              </a:lnSpc>
              <a:buNone/>
            </a:pPr>
            <a:r>
              <a:rPr lang="en-US" sz="1500" dirty="0">
                <a:solidFill>
                  <a:schemeClr val="tx2"/>
                </a:solidFill>
                <a:latin typeface="+mn-lt" pitchFamily="34" charset="0"/>
                <a:ea typeface="+mn-lt" pitchFamily="34" charset="-122"/>
                <a:cs typeface="+mn-lt" pitchFamily="34" charset="-120"/>
              </a:rPr>
              <a:t>: per dipendente abilitato, enti soci</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8€</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IVA esclusa, l'anno</a:t>
            </a:r>
            <a:pPr indent="0" marL="0">
              <a:lnSpc>
                <a:spcPct val="120000"/>
              </a:lnSpc>
              <a:buNone/>
            </a:pPr>
            <a:r>
              <a:rPr lang="en-US" sz="1500" dirty="0">
                <a:solidFill>
                  <a:schemeClr val="tx2"/>
                </a:solidFill>
                <a:latin typeface="+mn-lt" pitchFamily="34" charset="0"/>
                <a:ea typeface="+mn-lt" pitchFamily="34" charset="-122"/>
                <a:cs typeface="+mn-lt" pitchFamily="34" charset="-120"/>
              </a:rPr>
              <a:t>: per dipendente abilitato, enti terzi, minimo 50 utenti</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0,10€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IVA esclusa, a firma</a:t>
            </a:r>
            <a:pPr indent="0" marL="0">
              <a:lnSpc>
                <a:spcPct val="120000"/>
              </a:lnSpc>
              <a:buNone/>
            </a:pPr>
            <a:r>
              <a:rPr lang="en-US" sz="1500" dirty="0">
                <a:solidFill>
                  <a:schemeClr val="tx2"/>
                </a:solidFill>
                <a:latin typeface="+mn-lt" pitchFamily="34" charset="0"/>
                <a:ea typeface="+mn-lt" pitchFamily="34" charset="-122"/>
                <a:cs typeface="+mn-lt" pitchFamily="34" charset="-120"/>
              </a:rPr>
              <a:t>: per i servizi digitali integrati</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SPID non firma da solo un contratto.</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La vera firma con SPID esiste dal 2020, ma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quasi solo per enti</a:t>
            </a:r>
            <a:pPr indent="0" marL="0">
              <a:lnSpc>
                <a:spcPct val="125000"/>
              </a:lnSpc>
              <a:buNone/>
            </a:pPr>
            <a:r>
              <a:rPr lang="en-US" sz="1750" dirty="0">
                <a:solidFill>
                  <a:srgbClr val="D8D6CF"/>
                </a:solidFill>
                <a:latin typeface="+mn-lt" pitchFamily="34" charset="0"/>
                <a:ea typeface="+mn-lt" pitchFamily="34" charset="-122"/>
                <a:cs typeface="+mn-lt" pitchFamily="34" charset="-120"/>
              </a:rPr>
              <a:t>: quello che vendono online i grandi gestori è quasi sempre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un'altra firma</a:t>
            </a:r>
            <a:pPr indent="0" marL="0">
              <a:lnSpc>
                <a:spcPct val="125000"/>
              </a:lnSpc>
              <a:buNone/>
            </a:pPr>
            <a:r>
              <a:rPr lang="en-US" sz="1750" dirty="0">
                <a:solidFill>
                  <a:srgbClr val="D8D6CF"/>
                </a:solidFill>
                <a:latin typeface="+mn-lt" pitchFamily="34" charset="0"/>
                <a:ea typeface="+mn-lt" pitchFamily="34" charset="-122"/>
                <a:cs typeface="+mn-lt" pitchFamily="34" charset="-120"/>
              </a:rPr>
              <a:t>, quella qualificata, attivata tramite SPID.</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600" b="1" dirty="0">
                <a:solidFill>
                  <a:schemeClr val="tx1"/>
                </a:solidFill>
                <a:latin typeface="+mj-lt" pitchFamily="34" charset="0"/>
                <a:ea typeface="+mj-lt" pitchFamily="34" charset="-122"/>
                <a:cs typeface="+mj-lt" pitchFamily="34" charset="-120"/>
              </a:rPr>
              <a:t>Cosa vendono i gestori</a:t>
            </a:r>
            <a:endParaRPr lang="en-US" sz="36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SPID per attivare un'altra firma</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CHI OFFRE COSA, NEL 2026</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Lepida</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La firma ex art. 20 CAD</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Solo per enti soci e terzi convenzionati, non per i privati</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InfoCert</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SPID per attivare la firma qualificata</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Pacchetto a pagamento, 19,90 € + IVA per tre firme</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Poste ID</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SPID per ottenere, non per firmare</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La pagina ufficiale usa la firma digitale per attivare SPID</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ALLORA, È GRATIS?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Sì</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per gli enti che usano Lepida</a:t>
            </a:r>
            <a:pPr indent="0" marL="0">
              <a:lnSpc>
                <a:spcPct val="120000"/>
              </a:lnSpc>
              <a:buNone/>
            </a:pPr>
            <a:r>
              <a:rPr lang="en-US" sz="1500" dirty="0">
                <a:solidFill>
                  <a:schemeClr val="tx2"/>
                </a:solidFill>
                <a:latin typeface="+mn-lt" pitchFamily="34" charset="0"/>
                <a:ea typeface="+mn-lt" pitchFamily="34" charset="-122"/>
                <a:cs typeface="+mn-lt" pitchFamily="34" charset="-120"/>
              </a:rPr>
              <a:t>: tariffe pensate per chi integra il servizio, non per il privato</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No</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per chi compra da InfoCert</a:t>
            </a:r>
            <a:pPr indent="0" marL="0">
              <a:lnSpc>
                <a:spcPct val="120000"/>
              </a:lnSpc>
              <a:buNone/>
            </a:pPr>
            <a:r>
              <a:rPr lang="en-US" sz="1500" dirty="0">
                <a:solidFill>
                  <a:schemeClr val="tx2"/>
                </a:solidFill>
                <a:latin typeface="+mn-lt" pitchFamily="34" charset="0"/>
                <a:ea typeface="+mn-lt" pitchFamily="34" charset="-122"/>
                <a:cs typeface="+mn-lt" pitchFamily="34" charset="-120"/>
              </a:rPr>
              <a:t>: 19,90 € + IVA per un pacchetto di tre firme qualificate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METTITI ALLA PROVA · PER LA CLASSE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Cosa vende davvero InfoCert sotto il nome «Firma Digitale con SPID»?</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SPID come riconoscimento per una firma qualificata a pagamento</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La stessa firma gratuita delle linee guida AgID</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Un nuovo gestore di identità SPID</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recaplica.com/it/educazione-civica/firma-digitale-con-spid/</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AgID · Lepida · InfoCert · spid.gov.it · eur-lex (eIDAS)</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Firma digitale con SPID: cos'è e quando funziona davvero — Recap</dc:title>
  <dc:subject>PptxGenJS Presentation</dc:subject>
  <dc:creator>Recaplica</dc:creator>
  <cp:lastModifiedBy>Recaplica</cp:lastModifiedBy>
  <cp:revision>1</cp:revision>
  <dcterms:created xsi:type="dcterms:W3CDTF">2026-09-29T17:00:59Z</dcterms:created>
  <dcterms:modified xsi:type="dcterms:W3CDTF">2026-09-29T17:00:59Z</dcterms:modified>
</cp:coreProperties>
</file>