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recessione è una fase in cui l'attività economica di un Paese si contrae, si produce meno, si consuma meno, il lavoro cala. Oggi vediamo le due definizioni che circolano, che cosa succede davvero a lavoro e consumi, le leve per uscirne e la differenza fra recessione, depressione e stagnazione.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definizione rapida è il PIL reale in calo per due trimestri consecutivi, la cosiddetta recessione tecnica. È utile proprio perché è semplice, un criterio oggettivo verificabile con due numeri. La definizione autorevole, quella del NBER che data le recessioni americane, chiede un declino significativo dell'attività economica, diffuso in tutta l'economia, che dura più di qualche mese, cioè profondità, diffusione e durata.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recessione tecnica è il PIL reale in calo per almeno due trimestri consecutivi. Il NBER guarda invece profondità, diffusione e durata del declino, tre criteri che possono compensarsi tra loro. E la recessione non è un'anomalia, nel ciclo economico le fasi di espansione e contrazione si alternano da sempre.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convenzione dei due trimestri è utile perché è semplice, ma due numeri raccontano poco. Il comitato del NBER valuta molti indicatori mensili, occupazione, redditi, produzione industriale, consumi, e giudica quanto il declino sia profondo, diffuso e duraturo. Il caso limite, la recessione americana del Covid durò da febbraio ad aprile 2020, due mesi appena, e fu dichiarata lo stesso.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imprese vendono meno e congelano le assunzioni, qualcuna licenzia. Chi teme per il posto rimanda l'auto nuova e la ristrutturazione. Quei consumi rinviati diventano il calo di fatturato di qualcun altro, che a sua volta taglia. È per questo che le recessioni, una volta partite, tendono ad approfondirsi prima di girare.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dolore non si distribuisce in parti uguali. Alcuni settori crollano mentre altri tengono o addirittura crescono, ed è una delle ragioni per cui i numeri medi non bastano mai a raccontare una recessione. È una media pesante, non una condanna universale.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banca centrale taglia i tassi di interesse, così mutui e prestiti tornano abbordabili e la domanda si riaccende. I governi possono aggiungere stimolo fiscale, aumentando la spesa pubblica o alleggerendo le tasse. E il ciclo, per sua natura, prima o poi gira comunque, quando le scorte si svuotano e i prezzi si aggiustano.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Quando la contrazione va fuori scala per profondità e durata si parla di depressione, e il riferimento storico è la Grande Depressione degli anni Trenta, un decennio di economia devastata. Le recessioni ordinarie durano alcuni trimestri. La stagnazione è un'altra cosa ancora, un'economia ferma che non scende ma nemmeno cresce, a volte per anni.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6 flashcards, con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recessione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si riconosce, cosa provoca, come se ne esce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PUNTO DI PARTENZA</a:t>
            </a:r>
            <a:endParaRPr lang="en-US" sz="1300" dirty="0"/>
          </a:p>
        </p:txBody>
      </p:sp>
      <p:sp>
        <p:nvSpPr>
          <p:cNvPr id="3" name="Shape 1"/>
          <p:cNvSpPr/>
          <p:nvPr/>
        </p:nvSpPr>
        <p:spPr>
          <a:xfrm>
            <a:off x="503936" y="2843632"/>
            <a:ext cx="307787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Quando un'economia è in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recessione?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due definizioni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si prova davvero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leve per uscirne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Recessione o depressione?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MISURA DI UNA CONTRAZIONE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trimestri</a:t>
            </a:r>
            <a:pPr indent="0" marL="0">
              <a:lnSpc>
                <a:spcPct val="120000"/>
              </a:lnSpc>
              <a:buNone/>
            </a:pPr>
            <a:r>
              <a:rPr lang="en-US" sz="1500" dirty="0">
                <a:solidFill>
                  <a:schemeClr val="tx2"/>
                </a:solidFill>
                <a:latin typeface="+mn-lt" pitchFamily="34" charset="0"/>
                <a:ea typeface="+mn-lt" pitchFamily="34" charset="-122"/>
                <a:cs typeface="+mn-lt" pitchFamily="34" charset="-120"/>
              </a:rPr>
              <a:t>: di PIL reale in calo, la definizione rapida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criteri</a:t>
            </a:r>
            <a:pPr indent="0" marL="0">
              <a:lnSpc>
                <a:spcPct val="120000"/>
              </a:lnSpc>
              <a:buNone/>
            </a:pPr>
            <a:r>
              <a:rPr lang="en-US" sz="1500" dirty="0">
                <a:solidFill>
                  <a:schemeClr val="tx2"/>
                </a:solidFill>
                <a:latin typeface="+mn-lt" pitchFamily="34" charset="0"/>
                <a:ea typeface="+mn-lt" pitchFamily="34" charset="-122"/>
                <a:cs typeface="+mn-lt" pitchFamily="34" charset="-120"/>
              </a:rPr>
              <a:t>: profondità, diffusione e durata, per il NBER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Sempre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nel ciclo</a:t>
            </a:r>
            <a:pPr indent="0" marL="0">
              <a:lnSpc>
                <a:spcPct val="120000"/>
              </a:lnSpc>
              <a:buNone/>
            </a:pPr>
            <a:r>
              <a:rPr lang="en-US" sz="1500" dirty="0">
                <a:solidFill>
                  <a:schemeClr val="tx2"/>
                </a:solidFill>
                <a:latin typeface="+mn-lt" pitchFamily="34" charset="0"/>
                <a:ea typeface="+mn-lt" pitchFamily="34" charset="-122"/>
                <a:cs typeface="+mn-lt" pitchFamily="34" charset="-120"/>
              </a:rPr>
              <a:t>: espansione e contrazione si alternano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DEFINIZIONI A CONFRONTO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Recessione tecnica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CRITERIO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Due trimestri di PIL giù</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PREGIO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Oggettiva, due numeri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Definizione NBER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CRITERIO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Profondo, diffuso, duraturo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PREGIO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Molti indicatori mensili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Le due possono divergere, in entrambe le direzioni.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CATENA CHE SI AUTOALIMENTA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91717"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Lavoro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assunzioni congelate</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Consumi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auto e casa rimandate</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Meno vendite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le imprese frenano</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Spese rinviate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chi teme per il posto</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Nuovi tagli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 il giro riparte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Non perdono tutti allo stesso modo.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Nel 2020 il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turismo</a:t>
            </a:r>
            <a:pPr indent="0" marL="0">
              <a:lnSpc>
                <a:spcPct val="125000"/>
              </a:lnSpc>
              <a:buNone/>
            </a:pPr>
            <a:r>
              <a:rPr lang="en-US" sz="1750" dirty="0">
                <a:solidFill>
                  <a:srgbClr val="D8D6CF"/>
                </a:solidFill>
                <a:latin typeface="+mn-lt" pitchFamily="34" charset="0"/>
                <a:ea typeface="+mn-lt" pitchFamily="34" charset="-122"/>
                <a:cs typeface="+mn-lt" pitchFamily="34" charset="-120"/>
              </a:rPr>
              <a:t> crollava mentre l'</a:t>
            </a:r>
            <a:pPr indent="0" marL="0">
              <a:lnSpc>
                <a:spcPct val="125000"/>
              </a:lnSpc>
              <a:buNone/>
            </a:pPr>
            <a:r>
              <a:rPr lang="en-US" sz="1750" b="1" dirty="0">
                <a:solidFill>
                  <a:schemeClr val="bg1"/>
                </a:solidFill>
                <a:latin typeface="+mn-lt" pitchFamily="34" charset="0"/>
                <a:ea typeface="+mn-lt" pitchFamily="34" charset="-122"/>
                <a:cs typeface="+mn-lt" pitchFamily="34" charset="-120"/>
              </a:rPr>
              <a:t>e-commerce</a:t>
            </a:r>
            <a:pPr indent="0" marL="0">
              <a:lnSpc>
                <a:spcPct val="125000"/>
              </a:lnSpc>
              <a:buNone/>
            </a:pPr>
            <a:r>
              <a:rPr lang="en-US" sz="1750" dirty="0">
                <a:solidFill>
                  <a:srgbClr val="D8D6CF"/>
                </a:solidFill>
                <a:latin typeface="+mn-lt" pitchFamily="34" charset="0"/>
                <a:ea typeface="+mn-lt" pitchFamily="34" charset="-122"/>
                <a:cs typeface="+mn-lt" pitchFamily="34" charset="-120"/>
              </a:rPr>
              <a:t> assumeva a pieno ritmo, e chi ha redditi stabili attraversa la fase quasi indenne.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CONTRAPPESI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Banca centrale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Politica monetaria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Taglia i tassi, il credito costa meno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Governi</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Politica di bilancio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Più spesa pubblica o meno tasse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Il ciclo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tempo che passa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 scorte si svuotano, i prezzi si aggiustano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FUORI SCALA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Depressione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Un</a:t>
            </a:r>
            <a:pPr indent="0" marL="0">
              <a:buNone/>
            </a:pPr>
            <a:r>
              <a:rPr lang="en-US" sz="1600" b="1" dirty="0">
                <a:solidFill>
                  <a:schemeClr val="bg1"/>
                </a:solidFill>
                <a:latin typeface="+mj-lt" pitchFamily="34" charset="0"/>
                <a:ea typeface="+mj-lt" pitchFamily="34" charset="-122"/>
                <a:cs typeface="+mj-lt" pitchFamily="34" charset="-120"/>
              </a:rPr>
              <a:t> decennio</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Gli anni Trenta, economia devastata</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IL PIL SCENDE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Recessione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trimestri</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Almeno, per la definizione rapida</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IL PIL STA FERMO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Stagnazione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Non</a:t>
            </a:r>
            <a:pPr indent="0" marL="0">
              <a:buNone/>
            </a:pPr>
            <a:r>
              <a:rPr lang="en-US" sz="1600" b="1" dirty="0">
                <a:solidFill>
                  <a:schemeClr val="accent1"/>
                </a:solidFill>
                <a:latin typeface="+mj-lt" pitchFamily="34" charset="0"/>
                <a:ea typeface="+mj-lt" pitchFamily="34" charset="-122"/>
                <a:cs typeface="+mj-lt" pitchFamily="34" charset="-120"/>
              </a:rPr>
              <a:t> cresce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E non scende, a volte per anni</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6 flashcards: </a:t>
            </a:r>
            <a:pPr indent="0" marL="0">
              <a:buNone/>
            </a:pPr>
            <a:r>
              <a:rPr lang="en-US" sz="1700" b="1" dirty="0">
                <a:solidFill>
                  <a:schemeClr val="bg1"/>
                </a:solidFill>
                <a:latin typeface="+mn-lt" pitchFamily="34" charset="0"/>
                <a:ea typeface="+mn-lt" pitchFamily="34" charset="-122"/>
                <a:cs typeface="+mn-lt" pitchFamily="34" charset="-120"/>
              </a:rPr>
              <a:t>recaplica.com/it/economia/recessione/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NBER · ISTAT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recessione: cos'è, come si riconosce e cosa comporta — Recap</dc:title>
  <dc:subject>PptxGenJS Presentation</dc:subject>
  <dc:creator>Recaplica</dc:creator>
  <cp:lastModifiedBy>Recaplica</cp:lastModifiedBy>
  <cp:revision>1</cp:revision>
  <dcterms:created xsi:type="dcterms:W3CDTF">2026-09-29T17:01:02Z</dcterms:created>
  <dcterms:modified xsi:type="dcterms:W3CDTF">2026-09-29T17:01:02Z</dcterms:modified>
</cp:coreProperties>
</file>