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è una fase in cui l'attività economica di un Paese si contrae, si produce meno, si consuma meno, il lavoro cala. Oggi vediamo le due definizioni che circolano, che cosa succede davvero a lavoro e consumi, le leve per uscirne e la differenza fra recessione, depressione e stagnazione.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definizione rapida è il PIL reale in calo per due trimestri consecutivi, la cosiddetta recessione tecnica. È utile proprio perché è semplice, un criterio oggettivo verificabile con due numeri. La definizione autorevole, quella del NBER che data le recessioni americane, chiede un declino significativo dell'attività economica, diffuso in tutta l'economia, che dura più di qualche mese, cioè profondità, diffusione e durata.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tecnica è il PIL reale in calo per almeno due trimestri consecutivi. Il NBER guarda invece profondità, diffusione e durata del declino, tre criteri che possono compensarsi tra loro. E la recessione non è un'anomalia, nel ciclo economico le fasi di espansione e contrazione si alternano da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convenzione dei due trimestri è utile perché è semplice, ma due numeri raccontano poco. Il comitato del NBER valuta molti indicatori mensili, occupazione, redditi, produzione industriale, consumi, e giudica quanto il declino sia profondo, diffuso e duraturo. Il caso limite, la recessione americana del Covid durò da febbraio ad aprile 2020, due mesi appena, e fu dichiarata lo stesso.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americana del Covid durò da febbraio ad aprile 2020, due mesi appena, la più breve mai registrata, e il NBER non aspettò i dati trimestrali per dichiararla, perché il crollo era così profondo e diffuso da non lasciare dubbi. Nel primo semestre 2022 è successo il contrario, il PIL americano calò per due trimestri di fila ma il NBER non dichiarò alcuna recessione.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imprese vendono meno e congelano le assunzioni, qualcuna licenzia. Chi teme per il posto rimanda l'auto nuova e la ristrutturazione. Quei consumi rinviati diventano il calo di fatturato di qualcun altro, che a sua volta taglia. È per questo che le recessioni, una volta partite, tendono ad approfondirsi prima di girare.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dolore non si distribuisce in parti uguali. Alcuni settori crollano mentre altri tengono o addirittura crescono, ed è una delle ragioni per cui i numeri medi non bastano mai a raccontare una recessione. È una media pesante, non una condanna universale.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banca centrale taglia i tassi di interesse, così mutui e prestiti tornano abbordabili e la domanda si riaccende. I governi possono aggiungere stimolo fiscale, aumentando la spesa pubblica o alleggerendo le tasse. E il ciclo, per sua natura, prima o poi gira comunque, quando le scorte si svuotano e i prezzi si aggiustano.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leva dei tassi funziona meglio quando l'inflazione è bassa. Se prezzi alti e attività in calo arrivano insieme, la temuta stagflazione, la banca centrale si trova con una coperta corta, perché raffreddare i prezzi peggiora la recessione e il contrario vale altrettanto.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la contrazione va fuori scala per profondità e durata si parla di depressione, e il riferimento storico è la Grande Depressione degli anni Trenta, un decennio di economia devastata. Le recessioni ordinarie durano alcuni trimestri. La stagnazione è un'altra cosa ancora, un'economia ferma che non scende ma nemmeno cresce, a volte per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affidabilità limitata. Esistono segnali osservati, le curve dei rendimenti, la fiducia di imprese e famiglie, i nuovi ordini, ma gli economisti hanno mancato molte recessioni e ne hanno previste altrettante mai arrivate. Il ciclo si data bene solo col senno di poi.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Denaro meno caro rianima prestiti, consumi e investimenti, ed è la leva monetaria classica per accorciare la contrazione. Se c'è tempo, seconda domanda dal quiz del Recap, cos'è una recessione tecnica? (Due trimestri consecutivi di PIL reale in calo.)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recessione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riconosce, cosa provoca, come se ne esce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843632"/>
            <a:ext cx="30778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un'economia è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due definizioni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prova davvero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leve per uscirne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Recessione o depressione?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due definizioni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scorciatoia dei due trimestri, e quella seria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MISURA DI UNA CONTRAZIONE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trimestri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PIL reale in calo, la definizione rapida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criteri</a:t>
            </a:r>
            <a:pPr indent="0" marL="0">
              <a:lnSpc>
                <a:spcPct val="120000"/>
              </a:lnSpc>
              <a:buNone/>
            </a:pPr>
            <a:r>
              <a:rPr lang="en-US" sz="1500" dirty="0">
                <a:solidFill>
                  <a:schemeClr val="tx2"/>
                </a:solidFill>
                <a:latin typeface="+mn-lt" pitchFamily="34" charset="0"/>
                <a:ea typeface="+mn-lt" pitchFamily="34" charset="-122"/>
                <a:cs typeface="+mn-lt" pitchFamily="34" charset="-120"/>
              </a:rPr>
              <a:t>: profondità, diffusione e durata, per il NBER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Sempre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ciclo</a:t>
            </a:r>
            <a:pPr indent="0" marL="0">
              <a:lnSpc>
                <a:spcPct val="120000"/>
              </a:lnSpc>
              <a:buNone/>
            </a:pPr>
            <a:r>
              <a:rPr lang="en-US" sz="1500" dirty="0">
                <a:solidFill>
                  <a:schemeClr val="tx2"/>
                </a:solidFill>
                <a:latin typeface="+mn-lt" pitchFamily="34" charset="0"/>
                <a:ea typeface="+mn-lt" pitchFamily="34" charset="-122"/>
                <a:cs typeface="+mn-lt" pitchFamily="34" charset="-120"/>
              </a:rPr>
              <a:t>: espansione e contrazione si alternano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DEFINIZIONI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Recessione tecnica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CRITERIO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Due trimestri di PIL giù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Oggettiva, due numeri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Definizione NBER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CRITERIO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Profondo, diffuso, duraturo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indicatori mensili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due possono divergere, in entrambe le direzioni.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LE DUE DEFINIZIONI DIVERGONO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due mesi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febbraio ad aprile, recessione dichiarata lo stesso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due trimestri</a:t>
            </a:r>
            <a:pPr indent="0" marL="0">
              <a:lnSpc>
                <a:spcPct val="120000"/>
              </a:lnSpc>
              <a:buNone/>
            </a:pPr>
            <a:r>
              <a:rPr lang="en-US" sz="1500" dirty="0">
                <a:solidFill>
                  <a:schemeClr val="tx2"/>
                </a:solidFill>
                <a:latin typeface="+mn-lt" pitchFamily="34" charset="0"/>
                <a:ea typeface="+mn-lt" pitchFamily="34" charset="-122"/>
                <a:cs typeface="+mn-lt" pitchFamily="34" charset="-120"/>
              </a:rPr>
              <a:t>: PIL americano in calo, nessuna recessione dichiarata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Cosa si prova davvero</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catena di comportamenti, non un numero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CATENA CHE SI AUTOALIMENTA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Lavoro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assunzioni congelate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Consumi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auto e casa rimandate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Meno vendite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imprese frenano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Spese rinviate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 teme per il posto</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Nuovi tagli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il giro riparte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perdono tutti allo stesso modo.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2020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turismo</a:t>
            </a:r>
            <a:pPr indent="0" marL="0">
              <a:lnSpc>
                <a:spcPct val="125000"/>
              </a:lnSpc>
              <a:buNone/>
            </a:pPr>
            <a:r>
              <a:rPr lang="en-US" sz="1750" dirty="0">
                <a:solidFill>
                  <a:srgbClr val="D8D6CF"/>
                </a:solidFill>
                <a:latin typeface="+mn-lt" pitchFamily="34" charset="0"/>
                <a:ea typeface="+mn-lt" pitchFamily="34" charset="-122"/>
                <a:cs typeface="+mn-lt" pitchFamily="34" charset="-120"/>
              </a:rPr>
              <a:t> crollava mentre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e-commerce</a:t>
            </a:r>
            <a:pPr indent="0" marL="0">
              <a:lnSpc>
                <a:spcPct val="125000"/>
              </a:lnSpc>
              <a:buNone/>
            </a:pPr>
            <a:r>
              <a:rPr lang="en-US" sz="1750" dirty="0">
                <a:solidFill>
                  <a:srgbClr val="D8D6CF"/>
                </a:solidFill>
                <a:latin typeface="+mn-lt" pitchFamily="34" charset="0"/>
                <a:ea typeface="+mn-lt" pitchFamily="34" charset="-122"/>
                <a:cs typeface="+mn-lt" pitchFamily="34" charset="-120"/>
              </a:rPr>
              <a:t> assumeva a pieno ritmo, e chi ha redditi stabili attraversa la fase quasi indenne.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leve per uscirne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Tassi, bilanci pubblici e un ciclo che gira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CONTRAPPESI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Banca centrale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 monetaria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Taglia i tassi, il credito costa meno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 di bilancio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Più spesa pubblica o meno tasse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ciclo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tempo che passa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scorte si svuotano, i prezzi si aggiustano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LA LEVA SI INCEPPA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Inflazione bassa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LEVA DEI TASSI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Funziona al meglio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domanda si riaccende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Stagflazione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LEVA DEI TASSI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Coperta corta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rimedio guasta l'altro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Raffreddare i prezzi peggiora la recessione, e viceversa.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Recessione o depressione?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parole che non sono sinonimi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FUORI SCALA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Un</a:t>
            </a:r>
            <a:pPr indent="0" marL="0">
              <a:buNone/>
            </a:pPr>
            <a:r>
              <a:rPr lang="en-US" sz="1600" b="1" dirty="0">
                <a:solidFill>
                  <a:schemeClr val="bg1"/>
                </a:solidFill>
                <a:latin typeface="+mj-lt" pitchFamily="34" charset="0"/>
                <a:ea typeface="+mj-lt" pitchFamily="34" charset="-122"/>
                <a:cs typeface="+mj-lt" pitchFamily="34" charset="-120"/>
              </a:rPr>
              <a:t> decennio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Gli anni Trenta, economia devastata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PIL SCENDE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Recessione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trimestri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Almeno, per la definizione rapida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PIL STA FERMO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Stagnazione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Non</a:t>
            </a:r>
            <a:pPr indent="0" marL="0">
              <a:buNone/>
            </a:pPr>
            <a:r>
              <a:rPr lang="en-US" sz="1600" b="1" dirty="0">
                <a:solidFill>
                  <a:schemeClr val="accent1"/>
                </a:solidFill>
                <a:latin typeface="+mj-lt" pitchFamily="34" charset="0"/>
                <a:ea typeface="+mj-lt" pitchFamily="34" charset="-122"/>
                <a:cs typeface="+mj-lt" pitchFamily="34" charset="-120"/>
              </a:rPr>
              <a:t> cresce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 non scende, a volte per anni</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324506" y="2106016"/>
            <a:ext cx="290631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Si può prevedere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fa tipicamente una banca centrale durante una recessione?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Taglia i tassi di interesse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Alza i tassi di interesse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Stampa passaporti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recaplica.com/it/economia/recessione/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NBER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recessione: cos'è, come si riconosce e cosa comporta — Recap</dc:title>
  <dc:subject>PptxGenJS Presentation</dc:subject>
  <dc:creator>Recaplica</dc:creator>
  <cp:lastModifiedBy>Recaplica</cp:lastModifiedBy>
  <cp:revision>1</cp:revision>
  <dcterms:created xsi:type="dcterms:W3CDTF">2026-09-29T17:01:02Z</dcterms:created>
  <dcterms:modified xsi:type="dcterms:W3CDTF">2026-09-29T17:01:02Z</dcterms:modified>
</cp:coreProperties>
</file>