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povertà non è un concetto unico: si misura in modi diversi, ed è distinta sia dalla disuguaglianza economica sia dal sottosviluppo, anche se i tre concetti sono collegati.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Banca Mondiale, nel 2025 831 milioni di persone vivevano sotto la soglia internazionale di povertà estrema, 3 dollari al giorno. Il resto del Recap spiega come si definisce e si misura la povertà, e in cosa si distingue da disuguaglianza e sottosviluppo.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l'ISTAT, nel 2024 la povertà assoluta si misura rispetto a un paniere minimo di beni e servizi, la povertà relativa rispetto alla spesa media pro capite italiana: applicate alla stessa popolazione danno numeri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Sugli individui residenti in Italia, l'ISTAT registra nel 2024 il 9,8% in povertà assoluta e il 14,9% in povertà relativa: percentuali più alte di quelle sulle famiglie, perché le famiglie povere sono in media più numerose.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L'indice di Gini di Eurostat misura quanto la distribuzione del reddito di un paese si allontana da una distribuzione perfettamente uguale (0) verso la concentrazione totale in una persona sola (100): nel 2024 il valore dell'Unione Europea era 29,4.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Banca Mondiale, tra il 1990 e il 2025 il numero di persone che vivevano sotto la soglia internazionale di povertà estrema, 3 dollari al giorno, è sceso da circa 2,3 miliardi a 831 milioni.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2024, secondo la Banca Mondiale, 412 milioni di bambini fino a 17 anni vivevano in famiglie sotto la soglia di povertà estrema nei paesi a basso reddito: una categoria precisa, non l'intero insieme dei paesi in via di 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 equivoco diffuso: povertà e disuguaglianza economica sono misurate da indicatori diversi, e un paese può avere pochi poveri e un reddito distribuito in modo molto diseguale, o viceversa.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il quiz, le flashcard e la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Povertà</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Definizione, misure, differenze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L'AGGANCIO</a:t>
            </a:r>
            <a:endParaRPr lang="en-US" sz="1300" dirty="0"/>
          </a:p>
        </p:txBody>
      </p:sp>
      <p:sp>
        <p:nvSpPr>
          <p:cNvPr id="3" name="Shape 1"/>
          <p:cNvSpPr/>
          <p:nvPr/>
        </p:nvSpPr>
        <p:spPr>
          <a:xfrm>
            <a:off x="503936" y="1380592"/>
            <a:ext cx="2955493"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831 milioni di persone nel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mondo vivono in povertà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estrema: cosa vuol dire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esattamente?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la povertà, assoluta e relativa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disuguaglianza economica e l'indice di Gini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sottosviluppo, oltre il PIL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povertà nel mondo, con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SOGLIE, LA STESSA POPOLAZIONE ITALIANA NEL 2024</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Povertà assoluta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paniere minimo fisso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FAMIGLIE RESIDENTI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8,4%</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Povertà relativa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Spesa media del paese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FAMIGLIE RESIDENTI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10,9%</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popolazione, soglie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STESSI DATI SUGLI INDIVIDUI, IN ITALIA NEL 2024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individui, povertà assoluta</a:t>
            </a:r>
            <a:pPr indent="0" marL="0">
              <a:lnSpc>
                <a:spcPct val="120000"/>
              </a:lnSpc>
              <a:buNone/>
            </a:pPr>
            <a:r>
              <a:rPr lang="en-US" sz="1500" dirty="0">
                <a:solidFill>
                  <a:schemeClr val="tx2"/>
                </a:solidFill>
                <a:latin typeface="+mn-lt" pitchFamily="34" charset="0"/>
                <a:ea typeface="+mn-lt" pitchFamily="34" charset="-122"/>
                <a:cs typeface="+mn-lt" pitchFamily="34" charset="-120"/>
              </a:rPr>
              <a:t>: ISTAT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individui, povertà relativa</a:t>
            </a:r>
            <a:pPr indent="0" marL="0">
              <a:lnSpc>
                <a:spcPct val="120000"/>
              </a:lnSpc>
              <a:buNone/>
            </a:pPr>
            <a:r>
              <a:rPr lang="en-US" sz="1500" dirty="0">
                <a:solidFill>
                  <a:schemeClr val="tx2"/>
                </a:solidFill>
                <a:latin typeface="+mn-lt" pitchFamily="34" charset="0"/>
                <a:ea typeface="+mn-lt" pitchFamily="34" charset="-122"/>
                <a:cs typeface="+mn-lt" pitchFamily="34" charset="-120"/>
              </a:rPr>
              <a:t>: ISTAT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DISUGUAGLIANZA SI MISURA CON UN INDICE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reddito distribuito in modo uguale</a:t>
            </a:r>
            <a:pPr indent="0" marL="0">
              <a:lnSpc>
                <a:spcPct val="120000"/>
              </a:lnSpc>
              <a:buNone/>
            </a:pPr>
            <a:r>
              <a:rPr lang="en-US" sz="1500" dirty="0">
                <a:solidFill>
                  <a:schemeClr val="tx2"/>
                </a:solidFill>
                <a:latin typeface="+mn-lt" pitchFamily="34" charset="0"/>
                <a:ea typeface="+mn-lt" pitchFamily="34" charset="-122"/>
                <a:cs typeface="+mn-lt" pitchFamily="34" charset="-120"/>
              </a:rPr>
              <a:t>: valore teorico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tutto il reddito a una persona</a:t>
            </a:r>
            <a:pPr indent="0" marL="0">
              <a:lnSpc>
                <a:spcPct val="120000"/>
              </a:lnSpc>
              <a:buNone/>
            </a:pPr>
            <a:r>
              <a:rPr lang="en-US" sz="1500" dirty="0">
                <a:solidFill>
                  <a:schemeClr val="tx2"/>
                </a:solidFill>
                <a:latin typeface="+mn-lt" pitchFamily="34" charset="0"/>
                <a:ea typeface="+mn-lt" pitchFamily="34" charset="-122"/>
                <a:cs typeface="+mn-lt" pitchFamily="34" charset="-120"/>
              </a:rPr>
              <a:t>: valore teorico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Unione Europea,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Eurostat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POVERTÀ ESTREMA NEL MONDO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persone, nel 1990</a:t>
            </a:r>
            <a:pPr indent="0" marL="0">
              <a:lnSpc>
                <a:spcPct val="120000"/>
              </a:lnSpc>
              <a:buNone/>
            </a:pPr>
            <a:r>
              <a:rPr lang="en-US" sz="1500" dirty="0">
                <a:solidFill>
                  <a:schemeClr val="tx2"/>
                </a:solidFill>
                <a:latin typeface="+mn-lt" pitchFamily="34" charset="0"/>
                <a:ea typeface="+mn-lt" pitchFamily="34" charset="-122"/>
                <a:cs typeface="+mn-lt" pitchFamily="34" charset="-120"/>
              </a:rPr>
              <a:t>: Banca Mondiale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persone,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Banca Mondiale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NEI PAESI A BASSO REDDITO, NEL 2024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bambini fino a 17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sotto i 3 dollari al giorno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paesi a basso reddito</a:t>
            </a:r>
            <a:pPr indent="0" marL="0">
              <a:lnSpc>
                <a:spcPct val="120000"/>
              </a:lnSpc>
              <a:buNone/>
            </a:pPr>
            <a:r>
              <a:rPr lang="en-US" sz="1500" dirty="0">
                <a:solidFill>
                  <a:schemeClr val="tx2"/>
                </a:solidFill>
                <a:latin typeface="+mn-lt" pitchFamily="34" charset="0"/>
                <a:ea typeface="+mn-lt" pitchFamily="34" charset="-122"/>
                <a:cs typeface="+mn-lt" pitchFamily="34" charset="-120"/>
              </a:rPr>
              <a:t>: categoria della Banca Mondiale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EQUIVOCO COMUNE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Povertà e disuguaglianza non sono la stessa cosa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Banca Mondiale misura la povertà con una soglia di reddito fissa; Eurostat misura la disuguaglianza con l'indice di Gini: uno stesso paese può avere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valori molto diversi sui due indicatori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tutto il Recap su Recaplica </a:t>
            </a:r>
            <a:pPr indent="0" marL="0">
              <a:buNone/>
            </a:pPr>
            <a:r>
              <a:rPr lang="en-US" sz="1700" b="1" dirty="0">
                <a:solidFill>
                  <a:schemeClr val="bg1"/>
                </a:solidFill>
                <a:latin typeface="+mn-lt" pitchFamily="34" charset="0"/>
                <a:ea typeface="+mn-lt" pitchFamily="34" charset="-122"/>
                <a:cs typeface="+mn-lt" pitchFamily="34" charset="-120"/>
              </a:rPr>
              <a:t>recaplica.com/it/economia/disuguaglianze-poverta-sottosviluppo/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Mondiale · Eurostat · UNDP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Povertà: definizione e differenza da disuguaglianza e sottosviluppo — Recap</dc:title>
  <dc:subject>PptxGenJS Presentation</dc:subject>
  <dc:creator>Recaplica</dc:creator>
  <cp:lastModifiedBy>Recaplica</cp:lastModifiedBy>
  <cp:revision>1</cp:revision>
  <dcterms:created xsi:type="dcterms:W3CDTF">2026-09-29T17:01:01Z</dcterms:created>
  <dcterms:modified xsi:type="dcterms:W3CDTF">2026-09-29T17:01:01Z</dcterms:modified>
</cp:coreProperties>
</file>