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slideMasters/slideMaster11.xml" ContentType="application/vnd.openxmlformats-officedocument.presentationml.slideMaster+xml"/>
  <Override PartName="/ppt/slides/slide11.xml" ContentType="application/vnd.openxmlformats-officedocument.presentationml.slide+xml"/>
  <Override PartName="/ppt/slideMasters/slideMaster12.xml" ContentType="application/vnd.openxmlformats-officedocument.presentationml.slideMaster+xml"/>
  <Override PartName="/ppt/slides/slide12.xml" ContentType="application/vnd.openxmlformats-officedocument.presentationml.slide+xml"/>
  <Override PartName="/ppt/slideMasters/slideMaster13.xml" ContentType="application/vnd.openxmlformats-officedocument.presentationml.slideMaster+xml"/>
  <Override PartName="/ppt/slides/slide13.xml" ContentType="application/vnd.openxmlformats-officedocument.presentationml.slide+xml"/>
  <Override PartName="/ppt/slideMasters/slideMaster14.xml" ContentType="application/vnd.openxmlformats-officedocument.presentationml.slideMaster+xml"/>
  <Override PartName="/ppt/slides/slide14.xml" ContentType="application/vnd.openxmlformats-officedocument.presentationml.slide+xml"/>
  <Override PartName="/ppt/slideMasters/slideMaster15.xml" ContentType="application/vnd.openxmlformats-officedocument.presentationml.slideMaster+xml"/>
  <Override PartName="/ppt/slides/slide15.xml" ContentType="application/vnd.openxmlformats-officedocument.presentationml.slide+xml"/>
  <Override PartName="/ppt/slideMasters/slideMaster16.xml" ContentType="application/vnd.openxmlformats-officedocument.presentationml.slideMaster+xml"/>
  <Override PartName="/ppt/slides/slide16.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Lst>
  <p:notesMasterIdLst>
    <p:notesMasterId r:id="rId18"/>
  </p:notesMasterIdLst>
  <p:sldSz cx="9144000" cy="5143500"/>
  <p:notesSz cx="5143500" cy="9144000"/>
  <p:embeddedFontLst>
    <p:embeddedFont>
      <p:font typeface="Bricolage Grotesque"/>
      <p:regular r:id="rId23"/>
      <p:bold r:id="rId24"/>
    </p:embeddedFont>
    <p:embeddedFont>
      <p:font typeface="Atkinson Hyperlegible"/>
      <p:regular r:id="rId25"/>
      <p:bold r:id="rId26"/>
      <p:italic r:id="rId27"/>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notesMaster" Target="notesMasters/notesMaster1.xml"/><Relationship Id="rId19" Type="http://schemas.openxmlformats.org/officeDocument/2006/relationships/presProps" Target="presProps.xml"/><Relationship Id="rId20" Type="http://schemas.openxmlformats.org/officeDocument/2006/relationships/viewProps" Target="viewProps.xml"/><Relationship Id="rId21" Type="http://schemas.openxmlformats.org/officeDocument/2006/relationships/theme" Target="theme/theme1.xml"/><Relationship Id="rId22" Type="http://schemas.openxmlformats.org/officeDocument/2006/relationships/tableStyles" Target="tableStyles.xml"/><Relationship Id="rId23" Type="http://schemas.openxmlformats.org/officeDocument/2006/relationships/font" Target="fonts/font1.fntdata"/><Relationship Id="rId24" Type="http://schemas.openxmlformats.org/officeDocument/2006/relationships/font" Target="fonts/font2.fntdata"/><Relationship Id="rId25" Type="http://schemas.openxmlformats.org/officeDocument/2006/relationships/font" Target="fonts/font3.fntdata"/><Relationship Id="rId26" Type="http://schemas.openxmlformats.org/officeDocument/2006/relationships/font" Target="fonts/font4.fntdata"/><Relationship Id="rId27"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_rels/notesSlide1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1.xml"/>
		</Relationships>
</file>

<file path=ppt/notesSlides/_rels/notesSlide1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2.xml"/>
		</Relationships>
</file>

<file path=ppt/notesSlides/_rels/notesSlide1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3.xml"/>
		</Relationships>
</file>

<file path=ppt/notesSlides/_rels/notesSlide1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4.xml"/>
		</Relationships>
</file>

<file path=ppt/notesSlides/_rels/notesSlide1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5.xml"/>
		</Relationships>
</file>

<file path=ppt/notesSlides/_rels/notesSlide1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6.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povertà non è un concetto unico: si misura in modi diversi, ed è distinta sia dalla disuguaglianza economica sia dal sottosviluppo, anche se i tre concetti sono collegati.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Banca Mondiale, nel 2025 831 milioni di persone vivevano sotto la soglia internazionale di povertà estrema, 3 dollari al giorno. Il resto del Recap spiega come si definisce e si misura la povertà, e in cosa si distingue da disuguaglianza e sottosviluppo.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l'ISTAT, nel 2024 la povertà assoluta si misura rispetto a un paniere minimo di beni e servizi, la povertà relativa rispetto alla spesa media pro capite italiana: applicate alla stessa popolazione danno numeri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Sugli individui residenti in Italia, l'ISTAT registra nel 2024 il 9,8% in povertà assoluta e il 14,9% in povertà relativa: percentuali più alte di quelle sulle famiglie, perché le famiglie povere sono in media più numerose.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L'indice di Gini di Eurostat misura quanto la distribuzione del reddito di un paese si allontana da una distribuzione perfettamente uguale (0) verso la concentrazione totale in una persona sola (100): nel 2024 il valore dell'Unione Europea era 29,4.</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L'UNDP ha creato l'indice di sviluppo umano per valutare lo sviluppo di un paese non solo in base alla crescita economica, ma anche a salute, istruzione e tenore di vita.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Secondo la Banca Mondiale, tra il 1990 e il 2025 il numero di persone che vivevano sotto la soglia internazionale di povertà estrema, 3 dollari al giorno, è sceso da circa 2,3 miliardi a 831 milioni.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2024, secondo la Banca Mondiale, 412 milioni di bambini fino a 17 anni vivevano in famiglie sotto la soglia di povertà estrema nei paesi a basso reddito: una categoria precisa, non l'intero insieme dei paesi in via di sviluppo.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È un equivoco diffuso: povertà e disuguaglianza economica sono misurate da indicatori diversi, e un paese può avere pochi poveri e un reddito distribuito in modo molto diseguale, o viceversa.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Risposta: quanto la distribuzione del reddito si allontana da una distribuzione perfettamente uguale, da 0 a 100. Seconda domanda per la classe: perché il dato dei 412 milioni di bambini in povertà estrema non riguarda tutti i paesi in via di sviluppo? Risposta: perché la Banca Mondiale lo riferisce specificamente ai paesi a basso reddito, un sottoinsieme più ristretto.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Recap completo ha anche il quiz, le flashcard e la mappa concettuale.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6.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ECONOMIA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Povertà</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Definizione, misure, differenze</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L'AGGANCIO</a:t>
            </a:r>
            <a:endParaRPr lang="en-US" sz="1300" dirty="0"/>
          </a:p>
        </p:txBody>
      </p:sp>
      <p:sp>
        <p:nvSpPr>
          <p:cNvPr id="3" name="Shape 1"/>
          <p:cNvSpPr/>
          <p:nvPr/>
        </p:nvSpPr>
        <p:spPr>
          <a:xfrm>
            <a:off x="503936" y="1380592"/>
            <a:ext cx="2955493" cy="348691"/>
          </a:xfrm>
          <a:prstGeom prst="rect">
            <a:avLst/>
          </a:prstGeom>
          <a:solidFill>
            <a:srgbClr val="FFD435"/>
          </a:solidFill>
          <a:ln/>
        </p:spPr>
      </p:sp>
      <p:sp>
        <p:nvSpPr>
          <p:cNvPr id="4" name="Text 2"/>
          <p:cNvSpPr/>
          <p:nvPr/>
        </p:nvSpPr>
        <p:spPr>
          <a:xfrm>
            <a:off x="548640" y="1097280"/>
            <a:ext cx="7955280" cy="3005328"/>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831 milioni di persone nel</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mondo vivono in povertà</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estrema: cosa vuol dire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esattamente?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IL PERCORSO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Cos'è la povertà, assoluta e relativa</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disuguaglianza economica e l'indice di Gini</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Il sottosviluppo, oltre il PIL</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La povertà nel mondo, con i numeri</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01</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Cos'è la povertà</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Soglie assolute e relative</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SOGLIE, LA STESSA POPOLAZIONE ITALIANA NEL 2024</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Povertà assoluta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SOGLIA</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Un paniere minimo fisso</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FAMIGLIE RESIDENTI</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8,4%</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Povertà relativa</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SOGLIA</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Spesa media del paese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FAMIGLIE RESIDENTI</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10,9%</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Stessa popolazione, soglie diverse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GLI STESSI DATI SUGLI INDIVIDUI, IN ITALIA NEL 2024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9,8%</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individui, povertà assoluta</a:t>
            </a:r>
            <a:pPr indent="0" marL="0">
              <a:lnSpc>
                <a:spcPct val="120000"/>
              </a:lnSpc>
              <a:buNone/>
            </a:pPr>
            <a:r>
              <a:rPr lang="en-US" sz="1500" dirty="0">
                <a:solidFill>
                  <a:schemeClr val="tx2"/>
                </a:solidFill>
                <a:latin typeface="+mn-lt" pitchFamily="34" charset="0"/>
                <a:ea typeface="+mn-lt" pitchFamily="34" charset="-122"/>
                <a:cs typeface="+mn-lt" pitchFamily="34" charset="-120"/>
              </a:rPr>
              <a:t>: ISTAT</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14,9%</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individui, povertà relativa</a:t>
            </a:r>
            <a:pPr indent="0" marL="0">
              <a:lnSpc>
                <a:spcPct val="120000"/>
              </a:lnSpc>
              <a:buNone/>
            </a:pPr>
            <a:r>
              <a:rPr lang="en-US" sz="1500" dirty="0">
                <a:solidFill>
                  <a:schemeClr val="tx2"/>
                </a:solidFill>
                <a:latin typeface="+mn-lt" pitchFamily="34" charset="0"/>
                <a:ea typeface="+mn-lt" pitchFamily="34" charset="-122"/>
                <a:cs typeface="+mn-lt" pitchFamily="34" charset="-120"/>
              </a:rPr>
              <a:t>: ISTAT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02</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2800" b="1" dirty="0">
                <a:solidFill>
                  <a:schemeClr val="tx1"/>
                </a:solidFill>
                <a:latin typeface="+mj-lt" pitchFamily="34" charset="0"/>
                <a:ea typeface="+mj-lt" pitchFamily="34" charset="-122"/>
                <a:cs typeface="+mj-lt" pitchFamily="34" charset="-120"/>
              </a:rPr>
              <a:t>La disuguaglianza economica</a:t>
            </a:r>
            <a:endParaRPr lang="en-US" sz="2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L'indice di Gini</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DISUGUAGLIANZA SI MISURA CON UN INDICE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reddito distribuito in modo uguale</a:t>
            </a:r>
            <a:pPr indent="0" marL="0">
              <a:lnSpc>
                <a:spcPct val="120000"/>
              </a:lnSpc>
              <a:buNone/>
            </a:pPr>
            <a:r>
              <a:rPr lang="en-US" sz="1500" dirty="0">
                <a:solidFill>
                  <a:schemeClr val="tx2"/>
                </a:solidFill>
                <a:latin typeface="+mn-lt" pitchFamily="34" charset="0"/>
                <a:ea typeface="+mn-lt" pitchFamily="34" charset="-122"/>
                <a:cs typeface="+mn-lt" pitchFamily="34" charset="-120"/>
              </a:rPr>
              <a:t>: valore teorico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100</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tutto il reddito a una persona</a:t>
            </a:r>
            <a:pPr indent="0" marL="0">
              <a:lnSpc>
                <a:spcPct val="120000"/>
              </a:lnSpc>
              <a:buNone/>
            </a:pPr>
            <a:r>
              <a:rPr lang="en-US" sz="1500" dirty="0">
                <a:solidFill>
                  <a:schemeClr val="tx2"/>
                </a:solidFill>
                <a:latin typeface="+mn-lt" pitchFamily="34" charset="0"/>
                <a:ea typeface="+mn-lt" pitchFamily="34" charset="-122"/>
                <a:cs typeface="+mn-lt" pitchFamily="34" charset="-120"/>
              </a:rPr>
              <a:t>: valore teorico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29,4</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Unione Europea, 2024</a:t>
            </a:r>
            <a:pPr indent="0" marL="0">
              <a:lnSpc>
                <a:spcPct val="120000"/>
              </a:lnSpc>
              <a:buNone/>
            </a:pPr>
            <a:r>
              <a:rPr lang="en-US" sz="1500" dirty="0">
                <a:solidFill>
                  <a:schemeClr val="tx2"/>
                </a:solidFill>
                <a:latin typeface="+mn-lt" pitchFamily="34" charset="0"/>
                <a:ea typeface="+mn-lt" pitchFamily="34" charset="-122"/>
                <a:cs typeface="+mn-lt" pitchFamily="34" charset="-120"/>
              </a:rPr>
              <a:t>: Eurostat</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03</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Il sottosviluppo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Oltre il solo PIL</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COSA GUARDA L'INDICE DI SVILUPPO UMANO</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Shape 2"/>
          <p:cNvSpPr/>
          <p:nvPr/>
        </p:nvSpPr>
        <p:spPr>
          <a:xfrm>
            <a:off x="521208" y="2807208"/>
            <a:ext cx="237744" cy="237744"/>
          </a:xfrm>
          <a:prstGeom prst="ellipse">
            <a:avLst/>
          </a:prstGeom>
          <a:solidFill>
            <a:schemeClr val="accent1"/>
          </a:solidFill>
          <a:ln w="12700">
            <a:solidFill>
              <a:schemeClr val="accent1"/>
            </a:solidFill>
            <a:prstDash val="solid"/>
          </a:ln>
        </p:spPr>
      </p:sp>
      <p:sp>
        <p:nvSpPr>
          <p:cNvPr id="5" name="Text 3"/>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Vita lunga e sana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Aspettativa di vita alla nascita</a:t>
            </a:r>
            <a:endParaRPr lang="en-US" sz="1400" dirty="0"/>
          </a:p>
        </p:txBody>
      </p:sp>
      <p:sp>
        <p:nvSpPr>
          <p:cNvPr id="6" name="Shape 4"/>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Istruzione</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Anni di scuola attesi e completati</a:t>
            </a:r>
            <a:endParaRPr lang="en-US" sz="1400" dirty="0"/>
          </a:p>
        </p:txBody>
      </p:sp>
      <p:sp>
        <p:nvSpPr>
          <p:cNvPr id="8" name="Shape 6"/>
          <p:cNvSpPr/>
          <p:nvPr/>
        </p:nvSpPr>
        <p:spPr>
          <a:xfrm>
            <a:off x="8385048" y="2807208"/>
            <a:ext cx="237744" cy="237744"/>
          </a:xfrm>
          <a:prstGeom prst="ellipse">
            <a:avLst/>
          </a:prstGeom>
          <a:solidFill>
            <a:schemeClr val="accent2"/>
          </a:solidFill>
          <a:ln w="25400">
            <a:solidFill>
              <a:schemeClr val="accent1"/>
            </a:solidFill>
            <a:prstDash val="solid"/>
          </a:ln>
        </p:spPr>
      </p:sp>
      <p:sp>
        <p:nvSpPr>
          <p:cNvPr id="9" name="Text 7"/>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Tenore di vita</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Risorse disponibili per vivere</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a:t>
            </a:fld>
            <a:endParaRPr lang="en-US"/>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name="Slide 11">
    <p:spTree>
      <p:nvGrpSpPr>
        <p:cNvPr id="1" name=""/>
        <p:cNvGrpSpPr/>
        <p:nvPr/>
      </p:nvGrpSpPr>
      <p:grpSpPr>
        <a:xfrm>
          <a:off x="0" y="0"/>
          <a:ext cx="0" cy="0"/>
          <a:chOff x="0" y="0"/>
          <a:chExt cx="0" cy="0"/>
        </a:xfrm>
      </p:grpSpPr>
      <p:sp>
        <p:nvSpPr>
          <p:cNvPr id="2" name="Text 0"/>
          <p:cNvSpPr/>
          <p:nvPr/>
        </p:nvSpPr>
        <p:spPr>
          <a:xfrm>
            <a:off x="0" y="0"/>
            <a:ext cx="3108960" cy="5143500"/>
          </a:xfrm>
          <a:prstGeom prst="rect">
            <a:avLst/>
          </a:prstGeom>
          <a:noFill/>
          <a:ln/>
        </p:spPr>
        <p:txBody>
          <a:bodyPr wrap="square" rtlCol="0" anchor="ctr"/>
          <a:lstStyle/>
          <a:p>
            <a:pPr algn="ctr" indent="0" marL="0">
              <a:buNone/>
            </a:pPr>
            <a:r>
              <a:rPr lang="en-US" sz="10000" b="1" dirty="0">
                <a:solidFill>
                  <a:schemeClr val="bg1"/>
                </a:solidFill>
                <a:latin typeface="+mj-lt" pitchFamily="34" charset="0"/>
                <a:ea typeface="+mj-lt" pitchFamily="34" charset="-122"/>
                <a:cs typeface="+mj-lt" pitchFamily="34" charset="-120"/>
              </a:rPr>
              <a:t>04</a:t>
            </a:r>
            <a:endParaRPr lang="en-US" sz="10000" dirty="0"/>
          </a:p>
        </p:txBody>
      </p:sp>
      <p:sp>
        <p:nvSpPr>
          <p:cNvPr id="3" name="Text 1"/>
          <p:cNvSpPr/>
          <p:nvPr/>
        </p:nvSpPr>
        <p:spPr>
          <a:xfrm>
            <a:off x="3566160" y="1554480"/>
            <a:ext cx="502920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CAPITOLO</a:t>
            </a:r>
            <a:endParaRPr lang="en-US" sz="1300" dirty="0"/>
          </a:p>
        </p:txBody>
      </p:sp>
      <p:sp>
        <p:nvSpPr>
          <p:cNvPr id="4" name="Text 2"/>
          <p:cNvSpPr/>
          <p:nvPr/>
        </p:nvSpPr>
        <p:spPr>
          <a:xfrm>
            <a:off x="3566160" y="1920240"/>
            <a:ext cx="5120640" cy="1097280"/>
          </a:xfrm>
          <a:prstGeom prst="rect">
            <a:avLst/>
          </a:prstGeom>
          <a:noFill/>
          <a:ln/>
        </p:spPr>
        <p:txBody>
          <a:bodyPr wrap="square" rtlCol="0" anchor="t"/>
          <a:lstStyle/>
          <a:p>
            <a:pPr indent="0" marL="0">
              <a:buNone/>
            </a:pPr>
            <a:r>
              <a:rPr lang="en-US" sz="3800" b="1" dirty="0">
                <a:solidFill>
                  <a:schemeClr val="tx1"/>
                </a:solidFill>
                <a:latin typeface="+mj-lt" pitchFamily="34" charset="0"/>
                <a:ea typeface="+mj-lt" pitchFamily="34" charset="-122"/>
                <a:cs typeface="+mj-lt" pitchFamily="34" charset="-120"/>
              </a:rPr>
              <a:t>La povertà nel mondo</a:t>
            </a:r>
            <a:endParaRPr lang="en-US" sz="3800" dirty="0"/>
          </a:p>
        </p:txBody>
      </p:sp>
      <p:sp>
        <p:nvSpPr>
          <p:cNvPr id="5" name="Text 3"/>
          <p:cNvSpPr/>
          <p:nvPr/>
        </p:nvSpPr>
        <p:spPr>
          <a:xfrm>
            <a:off x="3566160" y="3063240"/>
            <a:ext cx="5029200" cy="640080"/>
          </a:xfrm>
          <a:prstGeom prst="rect">
            <a:avLst/>
          </a:prstGeom>
          <a:noFill/>
          <a:ln/>
        </p:spPr>
        <p:txBody>
          <a:bodyPr wrap="square" rtlCol="0" anchor="ctr"/>
          <a:lstStyle/>
          <a:p>
            <a:pPr indent="0" marL="0">
              <a:buNone/>
            </a:pPr>
            <a:r>
              <a:rPr lang="en-US" sz="1600" dirty="0">
                <a:solidFill>
                  <a:schemeClr val="tx2"/>
                </a:solidFill>
                <a:latin typeface="+mn-lt" pitchFamily="34" charset="0"/>
                <a:ea typeface="+mn-lt" pitchFamily="34" charset="-122"/>
                <a:cs typeface="+mn-lt" pitchFamily="34" charset="-120"/>
              </a:rPr>
              <a:t>Una traiettoria, non un punto</a:t>
            </a:r>
            <a:endParaRPr lang="en-US" sz="16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11</a:t>
            </a:fld>
            <a:endParaRPr lang="en-US"/>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name="Slide 1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LA POVERTÀ ESTREMA NEL MONDO</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2,3</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miliardi di persone, nel 1990</a:t>
            </a:r>
            <a:pPr indent="0" marL="0">
              <a:lnSpc>
                <a:spcPct val="120000"/>
              </a:lnSpc>
              <a:buNone/>
            </a:pPr>
            <a:r>
              <a:rPr lang="en-US" sz="1500" dirty="0">
                <a:solidFill>
                  <a:schemeClr val="tx2"/>
                </a:solidFill>
                <a:latin typeface="+mn-lt" pitchFamily="34" charset="0"/>
                <a:ea typeface="+mn-lt" pitchFamily="34" charset="-122"/>
                <a:cs typeface="+mn-lt" pitchFamily="34" charset="-120"/>
              </a:rPr>
              <a:t>: Banca Mondiale</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831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persone, nel 2025</a:t>
            </a:r>
            <a:pPr indent="0" marL="0">
              <a:lnSpc>
                <a:spcPct val="120000"/>
              </a:lnSpc>
              <a:buNone/>
            </a:pPr>
            <a:r>
              <a:rPr lang="en-US" sz="1500" dirty="0">
                <a:solidFill>
                  <a:schemeClr val="tx2"/>
                </a:solidFill>
                <a:latin typeface="+mn-lt" pitchFamily="34" charset="0"/>
                <a:ea typeface="+mn-lt" pitchFamily="34" charset="-122"/>
                <a:cs typeface="+mn-lt" pitchFamily="34" charset="-120"/>
              </a:rPr>
              <a:t>: Banca Mondiale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12</a:t>
            </a:fld>
            <a:endParaRPr lang="en-US"/>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name="Slide 1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NEI PAESI A BASSO REDDITO, NEL 2024</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412</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bambini fino a 17 anni</a:t>
            </a:r>
            <a:pPr indent="0" marL="0">
              <a:lnSpc>
                <a:spcPct val="120000"/>
              </a:lnSpc>
              <a:buNone/>
            </a:pPr>
            <a:r>
              <a:rPr lang="en-US" sz="1500" dirty="0">
                <a:solidFill>
                  <a:schemeClr val="tx2"/>
                </a:solidFill>
                <a:latin typeface="+mn-lt" pitchFamily="34" charset="0"/>
                <a:ea typeface="+mn-lt" pitchFamily="34" charset="-122"/>
                <a:cs typeface="+mn-lt" pitchFamily="34" charset="-120"/>
              </a:rPr>
              <a:t>: sotto i 3 dollari al giorno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2024</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paesi a basso reddito</a:t>
            </a:r>
            <a:pPr indent="0" marL="0">
              <a:lnSpc>
                <a:spcPct val="120000"/>
              </a:lnSpc>
              <a:buNone/>
            </a:pPr>
            <a:r>
              <a:rPr lang="en-US" sz="1500" dirty="0">
                <a:solidFill>
                  <a:schemeClr val="tx2"/>
                </a:solidFill>
                <a:latin typeface="+mn-lt" pitchFamily="34" charset="0"/>
                <a:ea typeface="+mn-lt" pitchFamily="34" charset="-122"/>
                <a:cs typeface="+mn-lt" pitchFamily="34" charset="-120"/>
              </a:rPr>
              <a:t>: categoria della Banca Mondiale</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13</a:t>
            </a:fld>
            <a:endParaRPr lang="en-US"/>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name="Slide 1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UN EQUIVOCO COMUNE</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Povertà e disuguaglianza non sono la stessa cosa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La Banca Mondiale misura la povertà con una soglia di reddito fissa; Eurostat misura la disuguaglianza con l'indice di Gini: uno stesso paese può avere </a:t>
            </a:r>
            <a:pPr indent="0" marL="0">
              <a:lnSpc>
                <a:spcPct val="125000"/>
              </a:lnSpc>
              <a:buNone/>
            </a:pPr>
            <a:r>
              <a:rPr lang="en-US" sz="1750" b="1" dirty="0">
                <a:solidFill>
                  <a:schemeClr val="bg1"/>
                </a:solidFill>
                <a:latin typeface="+mn-lt" pitchFamily="34" charset="0"/>
                <a:ea typeface="+mn-lt" pitchFamily="34" charset="-122"/>
                <a:cs typeface="+mn-lt" pitchFamily="34" charset="-120"/>
              </a:rPr>
              <a:t>valori molto diversi sui due indicatori</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14</a:t>
            </a:fld>
            <a:endParaRPr lang="en-US"/>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name="Slide 1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6"/>
                </a:solidFill>
                <a:latin typeface="+mj-lt" pitchFamily="34" charset="0"/>
                <a:ea typeface="+mj-lt" pitchFamily="34" charset="-122"/>
                <a:cs typeface="+mj-lt" pitchFamily="34" charset="-120"/>
              </a:rPr>
              <a:t>METTITI ALLA PROVA</a:t>
            </a:r>
            <a:endParaRPr lang="en-US" sz="1300" dirty="0"/>
          </a:p>
        </p:txBody>
      </p:sp>
      <p:sp>
        <p:nvSpPr>
          <p:cNvPr id="3" name="Text 1"/>
          <p:cNvSpPr/>
          <p:nvPr/>
        </p:nvSpPr>
        <p:spPr>
          <a:xfrm>
            <a:off x="548640" y="960120"/>
            <a:ext cx="7863840" cy="914400"/>
          </a:xfrm>
          <a:prstGeom prst="rect">
            <a:avLst/>
          </a:prstGeom>
          <a:noFill/>
          <a:ln/>
        </p:spPr>
        <p:txBody>
          <a:bodyPr wrap="square" rtlCol="0" anchor="t"/>
          <a:lstStyle/>
          <a:p>
            <a:pPr indent="0" marL="0">
              <a:buNone/>
            </a:pPr>
            <a:r>
              <a:rPr lang="en-US" sz="3000" b="1" dirty="0">
                <a:solidFill>
                  <a:schemeClr val="tx1"/>
                </a:solidFill>
                <a:latin typeface="+mj-lt" pitchFamily="34" charset="0"/>
                <a:ea typeface="+mj-lt" pitchFamily="34" charset="-122"/>
                <a:cs typeface="+mj-lt" pitchFamily="34" charset="-120"/>
              </a:rPr>
              <a:t>Che cosa misura l'indice di Gini, calcolato da Eurostat?</a:t>
            </a:r>
            <a:endParaRPr lang="en-US" sz="3000" dirty="0"/>
          </a:p>
        </p:txBody>
      </p:sp>
      <p:sp>
        <p:nvSpPr>
          <p:cNvPr id="4" name="Text 2"/>
          <p:cNvSpPr/>
          <p:nvPr/>
        </p:nvSpPr>
        <p:spPr>
          <a:xfrm>
            <a:off x="548640" y="214884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A</a:t>
            </a:r>
            <a:pPr indent="0" marL="0">
              <a:buNone/>
            </a:pPr>
            <a:r>
              <a:rPr lang="en-US" sz="1600" dirty="0">
                <a:solidFill>
                  <a:schemeClr val="tx1"/>
                </a:solidFill>
                <a:latin typeface="+mn-lt" pitchFamily="34" charset="0"/>
                <a:ea typeface="+mn-lt" pitchFamily="34" charset="-122"/>
                <a:cs typeface="+mn-lt" pitchFamily="34" charset="-120"/>
              </a:rPr>
              <a:t>   Quanto il reddito si allontana da una distribuzione uguale</a:t>
            </a:r>
            <a:endParaRPr lang="en-US" sz="1800" dirty="0"/>
          </a:p>
        </p:txBody>
      </p:sp>
      <p:sp>
        <p:nvSpPr>
          <p:cNvPr id="5" name="Text 3"/>
          <p:cNvSpPr/>
          <p:nvPr/>
        </p:nvSpPr>
        <p:spPr>
          <a:xfrm>
            <a:off x="548640" y="292608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B</a:t>
            </a:r>
            <a:pPr indent="0" marL="0">
              <a:buNone/>
            </a:pPr>
            <a:r>
              <a:rPr lang="en-US" sz="1600" dirty="0">
                <a:solidFill>
                  <a:schemeClr val="tx1"/>
                </a:solidFill>
                <a:latin typeface="+mn-lt" pitchFamily="34" charset="0"/>
                <a:ea typeface="+mn-lt" pitchFamily="34" charset="-122"/>
                <a:cs typeface="+mn-lt" pitchFamily="34" charset="-120"/>
              </a:rPr>
              <a:t>   Il numero di persone in povertà assoluta</a:t>
            </a:r>
            <a:endParaRPr lang="en-US" sz="1800" dirty="0"/>
          </a:p>
        </p:txBody>
      </p:sp>
      <p:sp>
        <p:nvSpPr>
          <p:cNvPr id="6" name="Text 4"/>
          <p:cNvSpPr/>
          <p:nvPr/>
        </p:nvSpPr>
        <p:spPr>
          <a:xfrm>
            <a:off x="548640" y="3703320"/>
            <a:ext cx="6583680" cy="594360"/>
          </a:xfrm>
          <a:prstGeom prst="roundRect">
            <a:avLst>
              <a:gd name="adj" fmla="val 9231"/>
            </a:avLst>
          </a:prstGeom>
          <a:solidFill>
            <a:srgbClr val="F7EEDD"/>
          </a:solidFill>
          <a:ln/>
        </p:spPr>
        <p:txBody>
          <a:bodyPr wrap="square" rtlCol="0" anchor="ctr"/>
          <a:lstStyle/>
          <a:p>
            <a:pPr indent="0" marL="0">
              <a:buNone/>
            </a:pPr>
            <a:r>
              <a:rPr lang="en-US" sz="1800" b="1" dirty="0">
                <a:solidFill>
                  <a:schemeClr val="accent6"/>
                </a:solidFill>
                <a:latin typeface="+mj-lt" pitchFamily="34" charset="0"/>
                <a:ea typeface="+mj-lt" pitchFamily="34" charset="-122"/>
                <a:cs typeface="+mj-lt" pitchFamily="34" charset="-120"/>
              </a:rPr>
              <a:t>C</a:t>
            </a:r>
            <a:pPr indent="0" marL="0">
              <a:buNone/>
            </a:pPr>
            <a:r>
              <a:rPr lang="en-US" sz="1600" dirty="0">
                <a:solidFill>
                  <a:schemeClr val="tx1"/>
                </a:solidFill>
                <a:latin typeface="+mn-lt" pitchFamily="34" charset="0"/>
                <a:ea typeface="+mn-lt" pitchFamily="34" charset="-122"/>
                <a:cs typeface="+mn-lt" pitchFamily="34" charset="-120"/>
              </a:rPr>
              <a:t>   Il tasso di crescita del PIL</a:t>
            </a:r>
            <a:endParaRPr lang="en-US" sz="18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15</a:t>
            </a:fld>
            <a:endParaRPr lang="en-US"/>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name="Slide 1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RECAP COMPLETO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Leggi tutto il Recap su Recaplica </a:t>
            </a:r>
            <a:pPr indent="0" marL="0">
              <a:buNone/>
            </a:pPr>
            <a:r>
              <a:rPr lang="en-US" sz="1700" b="1" dirty="0">
                <a:solidFill>
                  <a:schemeClr val="bg1"/>
                </a:solidFill>
                <a:latin typeface="+mn-lt" pitchFamily="34" charset="0"/>
                <a:ea typeface="+mn-lt" pitchFamily="34" charset="-122"/>
                <a:cs typeface="+mn-lt" pitchFamily="34" charset="-120"/>
              </a:rPr>
              <a:t>recaplica.com/it/economia/disuguaglianze-poverta-sottosviluppo/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Banca Mondiale · Eurostat · UNDP · ISTAT</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16</Slides>
  <Notes>16</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16</vt:i4>
      </vt:variant>
    </vt:vector>
  </HeadingPairs>
  <TitlesOfParts>
    <vt:vector size="19"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Povertà: definizione e differenza da disuguaglianza e sottosviluppo — Recap</dc:title>
  <dc:subject>PptxGenJS Presentation</dc:subject>
  <dc:creator>Recaplica</dc:creator>
  <cp:lastModifiedBy>Recaplica</cp:lastModifiedBy>
  <cp:revision>1</cp:revision>
  <dcterms:created xsi:type="dcterms:W3CDTF">2026-09-29T17:01:01Z</dcterms:created>
  <dcterms:modified xsi:type="dcterms:W3CDTF">2026-09-29T17:01:01Z</dcterms:modified>
</cp:coreProperties>
</file>