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robot vacuum is a small autonomous appliance that cleans your floors without being pushed by hand, finding its way around with sensors and returning to its dock on its own to recharge. In this presentation we look at where the machine came from, how it manages to vacuum on very little power, which sensors tell it what is around it, and how it moved from random movement to real maps of the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robot vacuum does not have vision the way we think of it, but it adds up data from several sensors to figure out where it is and what is around it. The earliest models estimated their own position blindly, combining wheel rotation and inertial unit data, a technique known as dead reckoning. From 2010 onwards lasers, and from 2015 cameras, let the robot build a real map of the room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1956 science fiction writer Robert Heinlein described a device in The Door into Summer that roamed the house all day looking for dirt. A year later engineer Donald Moore patented several robotic home appliances, including an automatic sweeper, but Whirlpool decided against building it after a 1959 demonstration. In 1985 came Tomy's Dustbot, described as the first robot with built-in suction. Electrolux showed off a prototype of its Trilobite on TV as early as 1996, but the actual commercial launch came in 2001, making it the first true commercial robotic vacuum cleaner in history; serious navigation problems, though, got it pulled from the market. Meanwhile, at MIT, Joe Jones had been working on the idea since 1989, and only in 1999, inside the fledgling iRobot, was Scamp born, the oldest documented prototype, funded by S.C. Johnson before the company stepped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Trilobite reached the market a year earlier, in 2001, after a prototype shown on TV in 1996, but it suffered from serious navigation problems and ended up pulled from the market, an unlucky pioneer that arrived before the technology could really make it work. The Roomba, which arrived in September 2002, is more accurately described as the first commercially successful robot vacuum, not the first one overall.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turning point came in the summer of 2001, and it did not come from a lab but from a group of ordinary consumers. The original design of what would become the Roomba was, in practice, a motorized carpet sweeper, it did not actually vacuum. When focus group participants found that out, their willingness to pay collapsed, from 200 dollars to 100. That same session also revealed who the product's first real audience would be, not the tech enthusiasts the team had expected but busy moms managing a household. From there the team went back to the drawing board to add real suction.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concrete constraint the team had to solve was energy. The robot had a total power budget of 30 W and could only afford to devote about 10% of it, roughly 3 W, to actual suction, versus about 1,200 W for a conventional vacuum cleaner of the time. The fix was not a stronger pump, impossible on that little power, but a suction opening only a couple of millimeters wide, sealed by two rubber vanes that work like a squeegee on hard floors.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Ultrasonic time-of-flight sensors measure distance to obstacles in millimeters regardless of surface color, and detect pets or toys. Short-range ones tell floor types apart based on the reflected signal and slow the robot down when it moves from carpet to hardwood. Cliff detection spots drop-offs, like the top of a staircase, to prevent falls. The inertial measurement unit measures roll, pitch and yaw, helping the robot tell whether it is covering the same area twice. There are also pressure sensors, which estimate how full the dustbin is from a drop in airflow, and thermistors, which pause the robot if the motherboard, motors or brushes overheat. Higher-end models add dedicated object-recognition sensors, such as iRobot's PrecisionVision technology, built to spot power cords and shoes, a classic machine learning task.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earliest robots, including the first generations of the Roomba, navigate using random bounce, a set of fairly simple algorithms, spiral, follow the walls, change angle after hitting something, combined with wheel rotation and inertial unit data to blindly estimate where the robot is. The shift came in 2010, when Neato Robotics launched the XV-11, the first consumer model to use LiDAR navigation, a laser that measures distances and lets the robot build an actual map of the space. In 2015 came a second route to the same goal, camera-based mapping, or vSLAM, adopted by both Dyson and iRobot in that year's flagship models. Both share the same weak spot, they struggle in dimly lit spaces and lose effectiveness under a low table or sofa.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myth is that robot vacuums just move around at random, bump into furniture and hope for the best. That is only true of the simplest models, the ones without mapping, where the robot spirals, follows walls and changes direction after every bump with no idea where it actually is. Navigation is also the point where the difference between a budget robot and a high-end one becomes most visible.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the most advanced model remains a device with physical limits that have nothing to do with how sophisticated its navigation is. Thick rugs are still a real obstacle, robots struggle to cross them and often cut power to manage it. Areas under low furniture remain a blind spot even for LiDAR and vSLAM. If someone physically picks up and moves the robot while it is working, it loses track of its position and has to head off in a random direction to reorient itself. And hair or elastic bands tangled in the brushes can overload and overheat the motors, which means periodic manual cleaning is unavoidable.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August 2022 Amazon announced it would acquire iRobot for 1.7 billion dollars, but the deal was blocked by US and European regulators concerned that Amazon could use its e-commerce weight to limit competition. After the deal collapsed, in January 2024, iRobot laid off a third of its staff and suspended research and development, and co-founder and longtime CEO Colin Angle left the company. On December 14, 2025, iRobot filed for bankruptcy, and its assets were taken over by Picea, the Chinese partner that had already been manufacturing its products. Behind this lies a bigger shift, China has been the world's largest market for these robots since 2020, with local companies that, according to IEEE Spectrum, invested two to three times more than iRobot in research and development; iRobot's European market share has fallen to 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Neato XV-11, launched in 2010, introduced laser mapping, enabling systematic, straight-line navigation in contrast with the random movement, random bounce, of earlier models. If there is time, a second question from the Recap quiz, how much power did the original Roomba devote to suction compared with a conventional vacuum cleaner of the time? (About 3 W, 10% of a 30 W budget, versus roughly 1,200 W for a conventional vacuum cleaner.)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robot vacuum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it knows where it is, and where it has not been yet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REAL QUESTION</a:t>
            </a:r>
            <a:endParaRPr lang="en-US" sz="1300" dirty="0"/>
          </a:p>
        </p:txBody>
      </p:sp>
      <p:sp>
        <p:nvSpPr>
          <p:cNvPr id="3" name="Shape 1"/>
          <p:cNvSpPr/>
          <p:nvPr/>
        </p:nvSpPr>
        <p:spPr>
          <a:xfrm>
            <a:off x="2683815" y="2843632"/>
            <a:ext cx="30817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can a robot clean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home it cannot see?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WE PROCEED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Before the Roomba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watts of suction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Seeing without eyes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random to a map</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Before the Roomba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1956 novel, and an unlucky pioneer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ORIGINS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long wait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1956-2002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Heinlein imagines it in a novel</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Tomy's Dustbot, with built-in suction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Trilobite, the first one ever</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Roomba, the first to succeed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FIRSTS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Trilobite, 2001</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CLAIM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first one ever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ENDED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Pulled from the market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Roomba, 2002</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CLAIM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first to succeed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ENDED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created the category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Trilobite came first, the Roomba succeeded.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Three watts of suction</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constraint that redesigned the product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FOCUS GROUP OF SUMMER 2001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offered at first</a:t>
            </a:r>
            <a:pPr indent="0" marL="0">
              <a:lnSpc>
                <a:spcPct val="120000"/>
              </a:lnSpc>
              <a:buNone/>
            </a:pPr>
            <a:r>
              <a:rPr lang="en-US" sz="1500" dirty="0">
                <a:solidFill>
                  <a:schemeClr val="tx2"/>
                </a:solidFill>
                <a:latin typeface="+mn-lt" pitchFamily="34" charset="0"/>
                <a:ea typeface="+mn-lt" pitchFamily="34" charset="-122"/>
                <a:cs typeface="+mn-lt" pitchFamily="34" charset="-120"/>
              </a:rPr>
              <a:t>: what the product was worth before the test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offered after</a:t>
            </a:r>
            <a:pPr indent="0" marL="0">
              <a:lnSpc>
                <a:spcPct val="120000"/>
              </a:lnSpc>
              <a:buNone/>
            </a:pPr>
            <a:r>
              <a:rPr lang="en-US" sz="1500" dirty="0">
                <a:solidFill>
                  <a:schemeClr val="tx2"/>
                </a:solidFill>
                <a:latin typeface="+mn-lt" pitchFamily="34" charset="0"/>
                <a:ea typeface="+mn-lt" pitchFamily="34" charset="-122"/>
                <a:cs typeface="+mn-lt" pitchFamily="34" charset="-120"/>
              </a:rPr>
              <a:t>: once they learned it swept without vacuuming</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Moms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real first audience</a:t>
            </a:r>
            <a:pPr indent="0" marL="0">
              <a:lnSpc>
                <a:spcPct val="120000"/>
              </a:lnSpc>
              <a:buNone/>
            </a:pPr>
            <a:r>
              <a:rPr lang="en-US" sz="1500" dirty="0">
                <a:solidFill>
                  <a:schemeClr val="tx2"/>
                </a:solidFill>
                <a:latin typeface="+mn-lt" pitchFamily="34" charset="0"/>
                <a:ea typeface="+mn-lt" pitchFamily="34" charset="-122"/>
                <a:cs typeface="+mn-lt" pitchFamily="34" charset="-120"/>
              </a:rPr>
              <a:t>: not the tech enthusiasts the team expected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POWER BUDGET OF THE FIRST ROOMBA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 W</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total budget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energy for the whole robot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 W</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suction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10% of the budget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1,200 W</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conventional vacuum cleaner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power draw of the time, for comparison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Seeing without eyes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Sensors that add up information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ROBOT WORKS OUT WHAT IS AROUND IT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Ultrasonic ToF</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They measure distances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Obstacles in millimeters, any color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Cliff detection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They look down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spot the top of a staircase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 measures orientation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tells if the robot repeats an area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From random to a map</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Random bounce, LiDAR, vSLAM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ERAS OF NAVIGATION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Dead reckoning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position estimated blindly</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 real map</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straight-line paths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Random bounce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until 2010, without a map</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LiDAR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Neato XV-11, 2010</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vSLAM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cameras, from 2015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 every robot moves at random.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Random bounce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dominated until 2010. Starting with that year's Neato XV-11, with a laser, and with vSLAM models from 2015, using cameras, the robot builds a map of the room and cleans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straight lines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MAP SOLVES, AND WHAT IT DOES NOT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With a map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Systematic, straight lines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COVERAGE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knows where it has been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Physical limits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FLOOR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Thick rugs, low furniture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BRUSHES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Tangled hair and elastics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Navigation improved, the physics of the floor did not.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MARKET IS NO LONGER ONE BRAND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robots, and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iRobot's official figure from May 2022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China the top market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world's largest since that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iRobot's bankruptcy</a:t>
            </a:r>
            <a:pPr indent="0" marL="0">
              <a:lnSpc>
                <a:spcPct val="120000"/>
              </a:lnSpc>
              <a:buNone/>
            </a:pPr>
            <a:r>
              <a:rPr lang="en-US" sz="1500" dirty="0">
                <a:solidFill>
                  <a:schemeClr val="tx2"/>
                </a:solidFill>
                <a:latin typeface="+mn-lt" pitchFamily="34" charset="0"/>
                <a:ea typeface="+mn-lt" pitchFamily="34" charset="-122"/>
                <a:cs typeface="+mn-lt" pitchFamily="34" charset="-120"/>
              </a:rPr>
              <a:t>: December 14, then its assets to Picea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brought LiDAR to consumer robot vacuums first?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iRobot's Roomba, in 2002</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Neato Robotics' XV-11, in 2010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Electrolux's Trilobite, in 1996</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recaplica.com/en/technology/robot-vacuum-cleaners/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IEEE Spectrum · The Robot Report · iRobot · IEC/ASTM 62885-7</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Robot vacuum cleaners: how they work and navigate your home — Recap</dc:title>
  <dc:subject>PptxGenJS Presentation</dc:subject>
  <dc:creator>Recaplica</dc:creator>
  <cp:lastModifiedBy>Recaplica</cp:lastModifiedBy>
  <cp:revision>1</cp:revision>
  <dcterms:created xsi:type="dcterms:W3CDTF">2026-09-29T17:01:35Z</dcterms:created>
  <dcterms:modified xsi:type="dcterms:W3CDTF">2026-09-29T17:01:35Z</dcterms:modified>
</cp:coreProperties>
</file>