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microwave oven doesn't heat with a flame or a glowing heating coil. The heart of the appliance is a component called a magnetron, which turns electricity into high-power radio waves about 12 centimeters long. We will look at how the wave heats water, why metal behaves in two opposite ways, what the safety science says, and how all of it was discovered by accident.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isn't one. Open the door and a microwave oven doesn't hide a flame or a glowing heating coil. The heart of the appliance is a component called a magnetron, which draws electricity from the wall outlet and turns it into high-power radio waves, about 12 centimeters long. The heat doesn't come from an already-hot source the way a conventional oven or a stovetop burner works, it starts inside the food.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magnetron draws electricity from the wall outlet and turns it into high-power radio waves, about 12 centimeters long. As these microwaves pass through food, the water molecules inside absorb them and start vibrating faster, and the faster they vibrate the more heat is generated, through friction, not through contact with an already-hot source. The interior walls of the cooking chamber, flat and continuous, bounce the waves from one side to the other like a row of small mirrors, directing them toward the food instead of letting them scatter.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conventional oven heats food with hot air, by convection and radiation, so the air in the cooking chamber warms up first and then the food's surface, and it needs preheating. In a microwave the waves are absorbed directly by the water and the other polar molecules in the food, with no preheating and shorter cooking times. Surface browning, typical of prolonged high heat, is generally absent, except with combined grill 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Many people believe a microwave heats food from the inside out, but that's not the case. As in a conventional oven, heat starts wherever the energy is absorbed first, meaning the outermost, most superficial layer of the food, and from there it moves toward the center by conduction, exactly as happens with any other heat source. The opposite impression comes from the fact that microwave cooking is often less even, with spots that stay colder near the center or close to a bone.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oven's walls are broad, edge-free surfaces, they reflect an electric field that stays fairly evenly distributed and direct the microwaves toward the food. An isolated metal object, like a fork or a crumpled piece of aluminum foil, has sharp edges and tight folds, and that's where the electric field concentrates until it becomes strong enough to produce a visible arc, the spark. A flat pan or a flat sheet of aluminum foil simply reflects the microwaves away from the food, resulting in uneven cooking on top of the risk of damaging the appliance. Glass, ceramic without metallic trim, or plastic labeled microwave-safe work better.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FDA and the EPA, microwaves belong to the category of non-ionizing radiation, they have enough energy to move atoms and molecules, making them vibrate, but not enough to alter them chemically or strip away electrons, the way X-rays or gamma rays do. The absorbed energy turns into heat, and microwaves only exist while the oven is running, they don't stay trapped in the food or the appliance after it's switched off.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By law, in the United States a microwave oven can't leak more than 5 milliwatts of microwave radiation per square centimeter, measured at about 2 inches, or 5 centimeters, from the appliance's surface, for its entire working life, and that is the federal rule 21 CFR 1030.10. The oven is also built with safety interlocks that shut it off as soon as the door opens. The most common practical risk isn't the radiation but the heat, with burns from food or liquids that come out hotter than expected, and uneven cooking can leave cold spots where bacteria survive. Stirring the food, rotating the plate and letting it stand for a few minutes helps the heat spread.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Harvard Health Publishing, microwave cooking tends to preserve heat-sensitive vitamins like vitamin C better, because cook times are shorter and it needs little or no water, the main way nutrients leach out during boiling. A study published in Food Science and Biotechnology measured a vitamin C retention of 91.10% for spinach cooked in a microwave, against 40.12% for boiled spinach, with similarly high retention, above 90%, for carrots, sweet potato, and broccoli. Steaming, for instance, also preserves nutrients well.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1940s Percy Spencer was an engineer and vice president at Raytheon, an American company that built magnetrons for World War II military radar. In 1945, working near a running magnetron, he noticed a candy bar in his pocket had melted. He tried popcorn kernels, which popped, and then an egg, which exploded. Those tests led to the first commercial microwave oven, called the Radarange. Widespread home use came after Raytheon acquired Amana Refrigeration in 1965.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Spencer had found a more efficient way to build magnetrons, replacing precision-machined internal parts with simpler versions that were easier to assemble, and Raytheon's output went from 17 to 2,600 units a day. He never finished grammar school, went on to receive 150 patents over the course of his career, and was awarded the Distinguished Service Medal by the U.S. Navy. The microwave oven has reached an estimated more than 200 million units in use worldwide, according to the National Inventors Hall of Fame.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B. The magnetron generates microwaves, a type of electromagnetic radiation. As these waves pass through food, water molecules and other polar molecules absorb them and vibrate faster, that vibration is heat, so the food warms up. If there is time, a second question from the Recap quiz, why can a metal fork throw off sparks while the oven's metal walls don't? Because an isolated piece of metal concentrates the electric field at its sharp edges, while flat walls reflect microwaves evenly.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TECHNOLOGY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microwave oven</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Radio waves, water molecules and heat from friction</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WHERE WE START</a:t>
            </a:r>
            <a:endParaRPr lang="en-US" sz="1300" dirty="0"/>
          </a:p>
        </p:txBody>
      </p:sp>
      <p:sp>
        <p:nvSpPr>
          <p:cNvPr id="3" name="Shape 1"/>
          <p:cNvSpPr/>
          <p:nvPr/>
        </p:nvSpPr>
        <p:spPr>
          <a:xfrm>
            <a:off x="4042816" y="2106016"/>
            <a:ext cx="1645666"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Where is the flame inside 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microwave oven?</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wave that heats water</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Metal, mirror and spark</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Non-ionizing radiation</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discovery by accident</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100" b="1" dirty="0">
                <a:solidFill>
                  <a:schemeClr val="tx1"/>
                </a:solidFill>
                <a:latin typeface="+mj-lt" pitchFamily="34" charset="0"/>
                <a:ea typeface="+mj-lt" pitchFamily="34" charset="-122"/>
                <a:cs typeface="+mj-lt" pitchFamily="34" charset="-120"/>
              </a:rPr>
              <a:t>The wave that heats water</a:t>
            </a:r>
            <a:endParaRPr lang="en-US" sz="31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the magnetron to the water molecules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THE WALL OUTLET TO THE HEAT</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Magnetron</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radio waves about 12 cm long</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Vibration</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faster vibration, more heat</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Electricity</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from the outlet</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Water molecules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absorb the waves</a:t>
            </a:r>
            <a:endParaRPr lang="en-US" sz="1400" dirty="0"/>
          </a:p>
        </p:txBody>
      </p:sp>
      <p:sp>
        <p:nvSpPr>
          <p:cNvPr id="10" name="Shape 8"/>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Heat</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through friction</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WAYS OF HEATING</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Conventional oven</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PRINCIPLE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Hot air, by convection</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HEATS FIRST</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air, then the surface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Microwave oven</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PRINCIPLE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Waves absorbed by water</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HEATS FIRST</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water in the food</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A conventional oven heats the air, a microwave heats the water in the food directly.</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heat does not start at the center.</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As in a conventional oven it starts in the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outermost</a:t>
            </a:r>
            <a:pPr indent="0" marL="0">
              <a:lnSpc>
                <a:spcPct val="125000"/>
              </a:lnSpc>
              <a:buNone/>
            </a:pPr>
            <a:r>
              <a:rPr lang="en-US" sz="1750" dirty="0">
                <a:solidFill>
                  <a:srgbClr val="D8D6CF"/>
                </a:solidFill>
                <a:latin typeface="+mn-lt" pitchFamily="34" charset="0"/>
                <a:ea typeface="+mn-lt" pitchFamily="34" charset="-122"/>
                <a:cs typeface="+mn-lt" pitchFamily="34" charset="-120"/>
              </a:rPr>
              <a:t> layer, where the energy is absorbed, and moves toward the center by </a:t>
            </a:r>
            <a:pPr indent="0" marL="0">
              <a:lnSpc>
                <a:spcPct val="125000"/>
              </a:lnSpc>
              <a:buNone/>
            </a:pPr>
            <a:r>
              <a:rPr lang="en-US" sz="1750" b="1" dirty="0">
                <a:solidFill>
                  <a:schemeClr val="bg1"/>
                </a:solidFill>
                <a:latin typeface="+mn-lt" pitchFamily="34" charset="0"/>
                <a:ea typeface="+mn-lt" pitchFamily="34" charset="-122"/>
                <a:cs typeface="+mn-lt" pitchFamily="34" charset="-120"/>
              </a:rPr>
              <a:t>conduction</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500" b="1" dirty="0">
                <a:solidFill>
                  <a:schemeClr val="tx1"/>
                </a:solidFill>
                <a:latin typeface="+mj-lt" pitchFamily="34" charset="0"/>
                <a:ea typeface="+mj-lt" pitchFamily="34" charset="-122"/>
                <a:cs typeface="+mj-lt" pitchFamily="34" charset="-120"/>
              </a:rPr>
              <a:t>Metal, mirror and spark</a:t>
            </a:r>
            <a:endParaRPr lang="en-US" sz="35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Why the walls don't spark but a fork does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ONE METAL, THREE BEHAVIORS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The walls</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Flat, continuous metal</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Bounce the waves onto the food, like mirrors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The fork</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Isolated metal, sharp edges</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Concentrates the field and strikes an arc</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The flat sheet</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Foil laid flat, or a pan</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Reflects the waves away from the food</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700" b="1" dirty="0">
                <a:solidFill>
                  <a:schemeClr val="tx1"/>
                </a:solidFill>
                <a:latin typeface="+mj-lt" pitchFamily="34" charset="0"/>
                <a:ea typeface="+mj-lt" pitchFamily="34" charset="-122"/>
                <a:cs typeface="+mj-lt" pitchFamily="34" charset="-120"/>
              </a:rPr>
              <a:t>Non-ionizing radiation</a:t>
            </a:r>
            <a:endParaRPr lang="en-US" sz="37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What the FDA and the EPA say</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Food does not come out radioactive.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Microwaves are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non-ionizing</a:t>
            </a:r>
            <a:pPr indent="0" marL="0">
              <a:lnSpc>
                <a:spcPct val="125000"/>
              </a:lnSpc>
              <a:buNone/>
            </a:pPr>
            <a:r>
              <a:rPr lang="en-US" sz="1750" dirty="0">
                <a:solidFill>
                  <a:srgbClr val="D8D6CF"/>
                </a:solidFill>
                <a:latin typeface="+mn-lt" pitchFamily="34" charset="0"/>
                <a:ea typeface="+mn-lt" pitchFamily="34" charset="-122"/>
                <a:cs typeface="+mn-lt" pitchFamily="34" charset="-120"/>
              </a:rPr>
              <a:t> radiation, with enough energy to make molecules vibrate but not enough to alter them </a:t>
            </a:r>
            <a:pPr indent="0" marL="0">
              <a:lnSpc>
                <a:spcPct val="125000"/>
              </a:lnSpc>
              <a:buNone/>
            </a:pPr>
            <a:r>
              <a:rPr lang="en-US" sz="1750" b="1" dirty="0">
                <a:solidFill>
                  <a:schemeClr val="bg1"/>
                </a:solidFill>
                <a:latin typeface="+mn-lt" pitchFamily="34" charset="0"/>
                <a:ea typeface="+mn-lt" pitchFamily="34" charset="-122"/>
                <a:cs typeface="+mn-lt" pitchFamily="34" charset="-120"/>
              </a:rPr>
              <a:t>chemically</a:t>
            </a:r>
            <a:pPr indent="0" marL="0">
              <a:lnSpc>
                <a:spcPct val="125000"/>
              </a:lnSpc>
              <a:buNone/>
            </a:pPr>
            <a:r>
              <a:rPr lang="en-US" sz="1750" dirty="0">
                <a:solidFill>
                  <a:srgbClr val="D8D6CF"/>
                </a:solidFill>
                <a:latin typeface="+mn-lt" pitchFamily="34" charset="0"/>
                <a:ea typeface="+mn-lt" pitchFamily="34" charset="-122"/>
                <a:cs typeface="+mn-lt" pitchFamily="34" charset="-120"/>
              </a:rPr>
              <a:t>, unlike X-rays.</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REAL RISK ISN'T THE RADIATION</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mW/cm²</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U.S. legal cap on leakage, at about 5 cm from the oven's surface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Heat</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most common risk</a:t>
            </a:r>
            <a:pPr indent="0" marL="0">
              <a:lnSpc>
                <a:spcPct val="120000"/>
              </a:lnSpc>
              <a:buNone/>
            </a:pPr>
            <a:r>
              <a:rPr lang="en-US" sz="1500" dirty="0">
                <a:solidFill>
                  <a:schemeClr val="tx2"/>
                </a:solidFill>
                <a:latin typeface="+mn-lt" pitchFamily="34" charset="0"/>
                <a:ea typeface="+mn-lt" pitchFamily="34" charset="-122"/>
                <a:cs typeface="+mn-lt" pitchFamily="34" charset="-120"/>
              </a:rPr>
              <a:t>: burns from food or liquids hotter than expected</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Cold</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spots left behind</a:t>
            </a:r>
            <a:pPr indent="0" marL="0">
              <a:lnSpc>
                <a:spcPct val="120000"/>
              </a:lnSpc>
              <a:buNone/>
            </a:pPr>
            <a:r>
              <a:rPr lang="en-US" sz="1500" dirty="0">
                <a:solidFill>
                  <a:schemeClr val="tx2"/>
                </a:solidFill>
                <a:latin typeface="+mn-lt" pitchFamily="34" charset="0"/>
                <a:ea typeface="+mn-lt" pitchFamily="34" charset="-122"/>
                <a:cs typeface="+mn-lt" pitchFamily="34" charset="-120"/>
              </a:rPr>
              <a:t>: where uneven cooking lets bacteria survive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VITAMIN C IN SPINACH</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Boiling</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RETENTION</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40.12%</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WHY</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Vitamins leach into water</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Microwave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RETENTION</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91.10%</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WHY</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Short times, little water</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strong comparison is against boiling, not against every other cooking method.</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400" b="1" dirty="0">
                <a:solidFill>
                  <a:schemeClr val="tx1"/>
                </a:solidFill>
                <a:latin typeface="+mj-lt" pitchFamily="34" charset="0"/>
                <a:ea typeface="+mj-lt" pitchFamily="34" charset="-122"/>
                <a:cs typeface="+mj-lt" pitchFamily="34" charset="-120"/>
              </a:rPr>
              <a:t>A discovery by accident</a:t>
            </a:r>
            <a:endParaRPr lang="en-US" sz="34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Military radar and a melted candy bar</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WHO FOUND IT</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Percy Spencer</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Raytheon, 1945</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1940s</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Magnetrons for military radar</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1945</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A candy bar melts in his pocket</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1965</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Raytheon acquires Amana Refrigeration</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PERCY SPENCER IN NUMBERS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2,600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magnetrons a day</a:t>
            </a:r>
            <a:pPr indent="0" marL="0">
              <a:lnSpc>
                <a:spcPct val="120000"/>
              </a:lnSpc>
              <a:buNone/>
            </a:pPr>
            <a:r>
              <a:rPr lang="en-US" sz="1500" dirty="0">
                <a:solidFill>
                  <a:schemeClr val="tx2"/>
                </a:solidFill>
                <a:latin typeface="+mn-lt" pitchFamily="34" charset="0"/>
                <a:ea typeface="+mn-lt" pitchFamily="34" charset="-122"/>
                <a:cs typeface="+mn-lt" pitchFamily="34" charset="-120"/>
              </a:rPr>
              <a:t>: Raytheon's output after his method, up from 17</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patents</a:t>
            </a:r>
            <a:pPr indent="0" marL="0">
              <a:lnSpc>
                <a:spcPct val="120000"/>
              </a:lnSpc>
              <a:buNone/>
            </a:pPr>
            <a:r>
              <a:rPr lang="en-US" sz="1500" dirty="0">
                <a:solidFill>
                  <a:schemeClr val="tx2"/>
                </a:solidFill>
                <a:latin typeface="+mn-lt" pitchFamily="34" charset="0"/>
                <a:ea typeface="+mn-lt" pitchFamily="34" charset="-122"/>
                <a:cs typeface="+mn-lt" pitchFamily="34" charset="-120"/>
              </a:rPr>
              <a:t>: received over a career that began without grammar school</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million ovens</a:t>
            </a:r>
            <a:pPr indent="0" marL="0">
              <a:lnSpc>
                <a:spcPct val="120000"/>
              </a:lnSpc>
              <a:buNone/>
            </a:pPr>
            <a:r>
              <a:rPr lang="en-US" sz="1500" dirty="0">
                <a:solidFill>
                  <a:schemeClr val="tx2"/>
                </a:solidFill>
                <a:latin typeface="+mn-lt" pitchFamily="34" charset="0"/>
                <a:ea typeface="+mn-lt" pitchFamily="34" charset="-122"/>
                <a:cs typeface="+mn-lt" pitchFamily="34" charset="-120"/>
              </a:rPr>
              <a:t>: in use worldwide, according to the National Inventors Hall of Fame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makes the water in food vibrate?</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Heat from the magnetron, by conduction through the air</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Microwaves, absorbed by water molecules</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Pressurized steam inside the cooking chamber</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recaplica.com/en/technology/how-microwave-ovens-work/</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FDA · EPA · National Inventors Hall of Fame · Clemson University · Harvard Health Publishing</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microwave ovens work, and why they don't make food radioactive — Recap</dc:title>
  <dc:subject>PptxGenJS Presentation</dc:subject>
  <dc:creator>Recaplica</dc:creator>
  <cp:lastModifiedBy>Recaplica</cp:lastModifiedBy>
  <cp:revision>1</cp:revision>
  <dcterms:created xsi:type="dcterms:W3CDTF">2026-09-29T17:01:34Z</dcterms:created>
  <dcterms:modified xsi:type="dcterms:W3CDTF">2026-09-29T17:01:34Z</dcterms:modified>
</cp:coreProperties>
</file>