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air fryer, mechanically speaking, is a small forced-convection oven, a heating element warms the air and a powerful fan pushes it around the food at high speed inside a perforated basket. We will look at where the fried effect comes from, how much older the idea is than the appliance, why the browning comes from the same chemical reaction as deep frying, and how much the fat savings are really worth.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it, in the literal sense. Open the basket and there is nothing resembling a tub of hot oil inside, all that is there is a heating element at the top and a fan, and the entire fried effect comes from just those two parts. The element heats the air in the cooking chamber by radiation, the fan pushes it around the food at high speed, and the basket, with its channels and holes along the bottom and sides, lets the hot air wrap the food from every angle, top, bottom and sides, roughly reproducing the effect of deep frying in hot oil.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basic physical mechanisms are radiation and convection. The heating element at the top gives off heat by radiation, while the fan rapidly circulates the hot air through the cooking chamber. Combining the two effects in a small enclosed space produces more intense heat transfer than a regular fan oven. The basket, with its channels and holes along the bottom and sides, lets the hot air through, and for the same reason it should not be overloaded, because overloading blocks the air from circulating properly and leads to uneven cooking.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true ancestor of the air fryer is the fan oven. An early oven with a built-in fan was patented in 1914 but never reached the market, and the first model to actually spread was the Maxson Whirlwind Oven, from 1945. The principle behind it is the reduction of the boundary layer, the thin layer of cooler air that normally insulates a food's surface inside a conventional oven. As a countertop appliance built specifically for frying, the first air fryer arrived in 2006, when the French group SEB launched it on the French market under the Actifry brand. Global popularity, though, owes more to 2010, when Philips unveiled its Airfryer at the IFA trade fair in Berlin, with a patented technology called Rapid Air, short for RUSH, Radiant and UpStream Heating.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moving air faster around a heating element, the insulating layer of cooler air thins out, and the temperature needed to reach the same browning result drops by roughly 20°C compared with a regular oven. In air fryers generally, hot air circulates up to roughly 200°C over food coated in a thin layer of oil, a temperature high enough to trigger browning.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the heat comes from hot air or from boiling oil, the same thing happens chemically. Once a food's surface passes roughly 140-165°C, its proteins denature, its sugars caramelize, its starches gelatinize, and the Maillard reaction kicks in, the same reaction behind the golden crust of freshly baked bread. It is a temperature threshold, not a secret recipe, and an air fryer does not invent a new chemistry of crispness, it uses the same one as always, just with a different medium for delivering the 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air carries far less heat per unit of volume than oil does. Liquid oil carries much more, which is why deep frying works even at comparatively lower temperatures, typically between 140 and 165°C, and in some sources as high as 150-200°C depending on the food. Air, to compensate, has to be moved faster with a powerful fan, which explains the air fryer's design choice, a small chamber with concentrated airflow.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study published in Frontiers in Nutrition, French fries deep-fried at 180°C for 6 minutes ended up with a moisture content of 42.13%, while the same fries cooked in an air fryer at 180°C for 21 minutes stayed moister, at 43.82%. In the same study, higher moisture content was linked to lower formation of unwanted Maillard reaction compounds, including acrylamide, and 5-hydroxymethylfurfural came out 57% lower under the same conditions. The study also found a higher share of slowly digestible starch in the air-fried samples, a possible hint of a more balanced glycemic profile, while perceived taste stayed comparable between the two methods in the tests.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Oil-free frying is more of a slogan than an accurate description. For foods already rich in their own fat, like chicken wings, adding oil often is not necessary at all; for drier foods, like sliced potatoes, a light coating of oil, usually a tablespoon or two, is still needed to get good browning and crispness, because without a little fat on the surface the Maillard reaction struggles to kick in evenly. What genuinely changes is the amount, and according to dietitian Julia Zumpano of the Cleveland Clinic, switching from deep frying to an air fryer can cut fat-derived calories by up to 80%, because the excess fat that renders out during cooking drains into a compartment below the basket instead of staying trapped on the plate.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peer-reviewed study on French fries, published in Frontiers in Nutrition, measured a 47.31% reduction in acrylamide with air frying, at 190°C for 18 minutes, compared with deep frying under the same experimental setup, at 180°C for 6 minutes. The Cleveland Clinic instead cites, for other foods and other conditions, a reduction of up to 90%. Both are valid estimates but not the same data point, because food, temperature and cooking time differ, and the numbers should not be added together or averaged as if they measured the same thing. Either way, acrylamide still forms through a chemical reaction between sugars and amino acids above a certain temperature, no matter whether the heat arrives through air or through oil.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USDA Food Safety and Inspection Service, most foods cooked in an air fryer take between 5 and 25 minutes, within a temperature range of roughly 177 to 204°C, that is 350-400°F. The agency's core recommendation stays the same regardless of cooking method, always check with a kitchen thermometer that the food has reached the minimum safe internal temperature, for example roughly 63°C for fish and for whole cuts of beef, pork, veal and lamb, with a few minutes of rest. The general rules of food hygiene apply too, wash your hands before and after handling raw food, never put cooked food back on a plate that held raw food, and use separate cutting boards.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Beyond the fat savings, an air fryer typically uses less energy than a conventional oven for the same meal, thanks to shorter cooking times and a smaller cooking chamber. According to the UK's Energy Saving Trust, cooking 600 grams of chicken breast in an air fryer costs roughly 0.14 pounds, a figure the agency lists as generally lower than cooking the same dish in a conventional oven. The advantage is most noticeable for small or medium portions, while for large batches a full oven can become comparable or even more efficient per portion, because it makes better use of the available cooking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heating element at the top gives off heat by radiation, while the fan rapidly circulates the hot air through the cooking chamber, which is convection, and combining the two effects in a small enclosed space produces more intense heat transfer than a regular fan oven. If there is time, a second question from the Recap quiz, at roughly what surface temperature does the Maillard reaction kick in? (Between 140 and 165°C, the same threshold as deep frying, because it is the same chemistry whether the heat arrives through air or through oil.)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air fryer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Fast-moving hot air, and the same frying chemistry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WITH THE NAME</a:t>
            </a:r>
            <a:endParaRPr lang="en-US" sz="1300" dirty="0"/>
          </a:p>
        </p:txBody>
      </p:sp>
      <p:sp>
        <p:nvSpPr>
          <p:cNvPr id="3" name="Shape 1"/>
          <p:cNvSpPr/>
          <p:nvPr/>
        </p:nvSpPr>
        <p:spPr>
          <a:xfrm>
            <a:off x="2986126" y="2843632"/>
            <a:ext cx="173451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Which part of an air fryer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the frying?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Only air inside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ancestor is the fan oven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Same chemistry, different medium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much lighter, really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Only air inside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element, a fan, a perforated basket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AT THE TOP</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Element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800" b="1" dirty="0">
                <a:solidFill>
                  <a:schemeClr val="bg1"/>
                </a:solidFill>
                <a:latin typeface="+mj-lt" pitchFamily="34" charset="0"/>
                <a:ea typeface="+mj-lt" pitchFamily="34" charset="-122"/>
                <a:cs typeface="+mj-lt" pitchFamily="34" charset="-120"/>
              </a:rPr>
              <a:t>Radiation</a:t>
            </a:r>
            <a:endParaRPr lang="en-US" sz="38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Warms the air in the chamber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ALL AROUND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Fan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200" b="1" dirty="0">
                <a:solidFill>
                  <a:schemeClr val="bg1"/>
                </a:solidFill>
                <a:latin typeface="+mj-lt" pitchFamily="34" charset="0"/>
                <a:ea typeface="+mj-lt" pitchFamily="34" charset="-122"/>
                <a:cs typeface="+mj-lt" pitchFamily="34" charset="-120"/>
              </a:rPr>
              <a:t>Convection</a:t>
            </a:r>
            <a:endParaRPr lang="en-US" sz="32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Hot air at high speed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BOTTOM AND SIDES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Basket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Holes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Channels that wrap the food in air</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The ancestor is the fan oven</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 1914 patent to a 2010 launch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FAN OVEN TO THE BASKET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71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1914</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never sold</a:t>
            </a:r>
            <a:endParaRPr lang="en-US" sz="1600" dirty="0"/>
          </a:p>
        </p:txBody>
      </p:sp>
      <p:sp>
        <p:nvSpPr>
          <p:cNvPr id="5" name="Text 3"/>
          <p:cNvSpPr/>
          <p:nvPr/>
        </p:nvSpPr>
        <p:spPr>
          <a:xfrm>
            <a:off x="209946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Boundary layer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cool layer thins out</a:t>
            </a:r>
            <a:endParaRPr lang="en-US" sz="1600" dirty="0"/>
          </a:p>
        </p:txBody>
      </p:sp>
      <p:sp>
        <p:nvSpPr>
          <p:cNvPr id="6" name="Shape 4"/>
          <p:cNvSpPr/>
          <p:nvPr/>
        </p:nvSpPr>
        <p:spPr>
          <a:xfrm>
            <a:off x="1622146"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64373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Maxson Whirlwind Oven</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SEB's Actifry, in France</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Philips Airfryer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 FAN CHANGES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less heat needed</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the same browning as a regular oven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circulating air</a:t>
            </a:r>
            <a:pPr indent="0" marL="0">
              <a:lnSpc>
                <a:spcPct val="120000"/>
              </a:lnSpc>
              <a:buNone/>
            </a:pPr>
            <a:r>
              <a:rPr lang="en-US" sz="1500" dirty="0">
                <a:solidFill>
                  <a:schemeClr val="tx2"/>
                </a:solidFill>
                <a:latin typeface="+mn-lt" pitchFamily="34" charset="0"/>
                <a:ea typeface="+mn-lt" pitchFamily="34" charset="-122"/>
                <a:cs typeface="+mn-lt" pitchFamily="34" charset="-120"/>
              </a:rPr>
              <a:t>: over food coated in a thin layer of oil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50" b="1" dirty="0">
                <a:solidFill>
                  <a:schemeClr val="tx1"/>
                </a:solidFill>
                <a:latin typeface="+mj-lt" pitchFamily="34" charset="0"/>
                <a:ea typeface="+mj-lt" pitchFamily="34" charset="-122"/>
                <a:cs typeface="+mj-lt" pitchFamily="34" charset="-120"/>
              </a:rPr>
              <a:t>Same chemistry, different medium</a:t>
            </a:r>
            <a:endParaRPr lang="en-US" sz="2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Maillard reaction works either way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FRIED FOODS, ONE CHEMISTRY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Deep frying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MEDIUM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Hot oil, full immersion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BROWNING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Maillard above 140-165°C</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Air frying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MEDIUM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Air at high speed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BROWNING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Maillard above 140-165°C</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medium carrying the heat changes, the chemistry does not.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DESIGN QUESTION</a:t>
            </a:r>
            <a:endParaRPr lang="en-US" sz="1300" dirty="0"/>
          </a:p>
        </p:txBody>
      </p:sp>
      <p:sp>
        <p:nvSpPr>
          <p:cNvPr id="3" name="Shape 1"/>
          <p:cNvSpPr/>
          <p:nvPr/>
        </p:nvSpPr>
        <p:spPr>
          <a:xfrm>
            <a:off x="1276756" y="2843632"/>
            <a:ext cx="155514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the cooking chamber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 small?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MOISTER INSIDE, LESS ACRYLAMIDE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moisture, deep fried</a:t>
            </a:r>
            <a:pPr indent="0" marL="0">
              <a:lnSpc>
                <a:spcPct val="120000"/>
              </a:lnSpc>
              <a:buNone/>
            </a:pPr>
            <a:r>
              <a:rPr lang="en-US" sz="1500" dirty="0">
                <a:solidFill>
                  <a:schemeClr val="tx2"/>
                </a:solidFill>
                <a:latin typeface="+mn-lt" pitchFamily="34" charset="0"/>
                <a:ea typeface="+mn-lt" pitchFamily="34" charset="-122"/>
                <a:cs typeface="+mn-lt" pitchFamily="34" charset="-120"/>
              </a:rPr>
              <a:t>: fries at 180°C for 6 minutes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43.82%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moisture, air fried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same fries, 180°C for 21 minutes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less of one compound</a:t>
            </a:r>
            <a:pPr indent="0" marL="0">
              <a:lnSpc>
                <a:spcPct val="120000"/>
              </a:lnSpc>
              <a:buNone/>
            </a:pPr>
            <a:r>
              <a:rPr lang="en-US" sz="1500" dirty="0">
                <a:solidFill>
                  <a:schemeClr val="tx2"/>
                </a:solidFill>
                <a:latin typeface="+mn-lt" pitchFamily="34" charset="0"/>
                <a:ea typeface="+mn-lt" pitchFamily="34" charset="-122"/>
                <a:cs typeface="+mn-lt" pitchFamily="34" charset="-120"/>
              </a:rPr>
              <a:t>: 5-hydroxymethylfurfural, same conditions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How much lighter, really</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Oil, acrylamide and kitchen safety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light coating of oil is almost always needed.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saving is still large,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up to 80%</a:t>
            </a:r>
            <a:pPr indent="0" marL="0">
              <a:lnSpc>
                <a:spcPct val="125000"/>
              </a:lnSpc>
              <a:buNone/>
            </a:pPr>
            <a:r>
              <a:rPr lang="en-US" sz="1750" dirty="0">
                <a:solidFill>
                  <a:srgbClr val="D8D6CF"/>
                </a:solidFill>
                <a:latin typeface="+mn-lt" pitchFamily="34" charset="0"/>
                <a:ea typeface="+mn-lt" pitchFamily="34" charset="-122"/>
                <a:cs typeface="+mn-lt" pitchFamily="34" charset="-120"/>
              </a:rPr>
              <a:t> fewer fat-derived calories than deep frying. But sliced potatoes need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thin coat</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oil, while chicken wings, already rich in their own fat, usually go without.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REAL NUMBERS, NOT ONE MEASUREMENT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a study on fries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air at 190°C against oil at 180°C</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higher figure cited</a:t>
            </a:r>
            <a:pPr indent="0" marL="0">
              <a:lnSpc>
                <a:spcPct val="120000"/>
              </a:lnSpc>
              <a:buNone/>
            </a:pPr>
            <a:r>
              <a:rPr lang="en-US" sz="1500" dirty="0">
                <a:solidFill>
                  <a:schemeClr val="tx2"/>
                </a:solidFill>
                <a:latin typeface="+mn-lt" pitchFamily="34" charset="0"/>
                <a:ea typeface="+mn-lt" pitchFamily="34" charset="-122"/>
                <a:cs typeface="+mn-lt" pitchFamily="34" charset="-120"/>
              </a:rPr>
              <a:t>: by the Cleveland Clinic, other foods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Not 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acrylamide left</a:t>
            </a:r>
            <a:pPr indent="0" marL="0">
              <a:lnSpc>
                <a:spcPct val="120000"/>
              </a:lnSpc>
              <a:buNone/>
            </a:pPr>
            <a:r>
              <a:rPr lang="en-US" sz="1500" dirty="0">
                <a:solidFill>
                  <a:schemeClr val="tx2"/>
                </a:solidFill>
                <a:latin typeface="+mn-lt" pitchFamily="34" charset="0"/>
                <a:ea typeface="+mn-lt" pitchFamily="34" charset="-122"/>
                <a:cs typeface="+mn-lt" pitchFamily="34" charset="-120"/>
              </a:rPr>
              <a:t>: it forms above a certain temperature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THERMOMETER, THE RULE THAT NEVER CHANGES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204°C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typical ceiling</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USDA range starts at 177°C, 350-400°F</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minutes of cooking</a:t>
            </a:r>
            <a:pPr indent="0" marL="0">
              <a:lnSpc>
                <a:spcPct val="120000"/>
              </a:lnSpc>
              <a:buNone/>
            </a:pPr>
            <a:r>
              <a:rPr lang="en-US" sz="1500" dirty="0">
                <a:solidFill>
                  <a:schemeClr val="tx2"/>
                </a:solidFill>
                <a:latin typeface="+mn-lt" pitchFamily="34" charset="0"/>
                <a:ea typeface="+mn-lt" pitchFamily="34" charset="-122"/>
                <a:cs typeface="+mn-lt" pitchFamily="34" charset="-120"/>
              </a:rPr>
              <a:t>: depending on the type and amount of food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63°C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inside, measured with a thermometer</a:t>
            </a:r>
            <a:pPr indent="0" marL="0">
              <a:lnSpc>
                <a:spcPct val="120000"/>
              </a:lnSpc>
              <a:buNone/>
            </a:pPr>
            <a:r>
              <a:rPr lang="en-US" sz="1500" dirty="0">
                <a:solidFill>
                  <a:schemeClr val="tx2"/>
                </a:solidFill>
                <a:latin typeface="+mn-lt" pitchFamily="34" charset="0"/>
                <a:ea typeface="+mn-lt" pitchFamily="34" charset="-122"/>
                <a:cs typeface="+mn-lt" pitchFamily="34" charset="-120"/>
              </a:rPr>
              <a:t>: roughly, for fish and whole cuts of beef, pork, veal and lamb</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ENERGY USE, FOR THE SAME MEAL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Conventional oven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SMALL PORTIONS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Heats a big chamber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LARGE BATCHES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Can be more efficient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Air fryer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SMALL PORTIONS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£0.14 for 600 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LARGE BATCHES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edge narrows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saving depends on how much food goes in at once.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two physical mechanisms cook the food?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Radiation and convection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Convection only, like a simple fan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Microwaves and radiation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recaplica.com/en/technology/how-air-fryers-work/</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USDA · Cleveland Clinic · Frontiers in Nutrition · BBC Science Focus · Energy Saving Trust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air fryers work (and why they don't really fry anything)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