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Recap on the history of Amazon, from its 1994 founding to its most recent controversies.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1994 Jeff Bezos, a Princeton graduate, started the business in a garage in Bellevue, Washington, under the name Cadabra, a play on the word abracadabra. The public site launched a year later, in July 1995, already under the name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Bezos left a Wall Street job to found the company in his garage in Bellevue. The public site opened in July 1995: the first book sold was Fluid Concepts and Creative Analogies, by Douglas Hofstadter, and within the first month Amazon was already shipping books to all 50 US states and 45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 went public in 1997, two years after the site launched. In that year's first shareholder letter, Bezos wrote that the company would measure its success by the long-term value it created, not by immediate profit: the philosophy that became known as Day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1999 Amazon expanded its catalog to music and video. In 2000 it opened the site to third-party sellers, who could list their own products next to Amazon's.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1999 and 2001 Amazon's stock fell from $106 to $6; in January 2001 the company cut about 15% of its staff and was burning hundreds of millions of dollars in cash. Yet by the end of 2001 it still had over $500 million in cash, enough to get through the crisis.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chapters of the same story: the founder, the service born almost by accident, and the purchase that took Bezos outside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an internal problem, according to AWS's official pages. Follow-up for the class: what other companies do you know that turned an internal problem into a new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includes the concept map, the quiz and the myths about Amazon and Jeff Bezos.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Amazon and Jeff Bezos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Bellevue garage to an antitrust lawsuit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4027170" y="2106016"/>
            <a:ext cx="350591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Has Amazon always been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called Amazon?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growth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near-collapse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AWS and beyond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1994-1995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Cadabra, in the garage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Amazon.com goes live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Ships to 50 states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1997, THE FIRST YEAR PUBLIC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customers served in 1997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revenue in 1997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revenue growth</a:t>
            </a:r>
            <a:pPr indent="0" marL="0">
              <a:lnSpc>
                <a:spcPct val="120000"/>
              </a:lnSpc>
              <a:buNone/>
            </a:pPr>
            <a:r>
              <a:rPr lang="en-US" sz="1500" dirty="0">
                <a:solidFill>
                  <a:schemeClr val="tx2"/>
                </a:solidFill>
                <a:latin typeface="+mn-lt" pitchFamily="34" charset="0"/>
                <a:ea typeface="+mn-lt" pitchFamily="34" charset="-122"/>
                <a:cs typeface="+mn-lt" pitchFamily="34" charset="-120"/>
              </a:rPr>
              <a:t>: in 1997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CATALOG</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Books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store opens selling only books.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EXPANSION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1999</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50" b="1" dirty="0">
                <a:solidFill>
                  <a:schemeClr val="bg1"/>
                </a:solidFill>
                <a:latin typeface="+mj-lt" pitchFamily="34" charset="0"/>
                <a:ea typeface="+mj-lt" pitchFamily="34" charset="-122"/>
                <a:cs typeface="+mj-lt" pitchFamily="34" charset="-120"/>
              </a:rPr>
              <a:t>Music</a:t>
            </a:r>
            <a:pPr indent="0" marL="0">
              <a:buNone/>
            </a:pPr>
            <a:r>
              <a:rPr lang="en-US" sz="1600" b="1" dirty="0">
                <a:solidFill>
                  <a:schemeClr val="bg1"/>
                </a:solidFill>
                <a:latin typeface="+mj-lt" pitchFamily="34" charset="0"/>
                <a:ea typeface="+mj-lt" pitchFamily="34" charset="-122"/>
                <a:cs typeface="+mj-lt" pitchFamily="34" charset="-120"/>
              </a:rPr>
              <a:t> and video</a:t>
            </a:r>
            <a:endParaRPr lang="en-US" sz="3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catalog expands to music and video.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MARKETPLACE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2000</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Outside</a:t>
            </a:r>
            <a:pPr indent="0" marL="0">
              <a:buNone/>
            </a:pPr>
            <a:r>
              <a:rPr lang="en-US" sz="1600" b="1" dirty="0">
                <a:solidFill>
                  <a:schemeClr val="accent1"/>
                </a:solidFill>
                <a:latin typeface="+mj-lt" pitchFamily="34" charset="0"/>
                <a:ea typeface="+mj-lt" pitchFamily="34" charset="-122"/>
                <a:cs typeface="+mj-lt" pitchFamily="34" charset="-120"/>
              </a:rPr>
              <a:t> sellers</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site opens to third-party sellers.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PREDICTION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expert predicted Amazon's bankruptcy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April 2001, author and investment commentator Doug Casey wrote that the company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headed for bankruptcy</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those two years its stock would tumble from $106 to $6, and Amazon had just cut 15% of its staff.</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ONE THREAD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Jeff Bezos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founder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Left a Wall Street job to start Amazon in the Bellevue garage, in 1994.</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AWS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cloud service born from an internal problem</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Launched in spring 2006 to solve Amazon.com's own IT infrastructure headaches.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The Washington Post</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2013 personal purchase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Bought by Bezos for $250 million, separately from Amazon.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led to AWS, the cloud service Amazon launched in 2006?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plan to diversify revenue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An internal IT infrastructure problem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request from third-party sellers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story on Recaplica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recaplica.com/en/technology/history-of-amazon-jeff-bezos/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About Amazon · FTC · NPR · Forbes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Amazon and Jeff Bezos: From Garage Startup to Antitrust Case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