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AI Act is Regulation (EU) 2024/1689, the law with which the European Union governs artificial intelligence, approved by the European Parliament and the Council on 13 June 2024, published on 12 July 2024 and in force since 1 August 2024. We will look at the four risk tiers, the rules for general-purpose models, the fines, the phase-in timeline and who oversees it all.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underlying logic is that risk, not the technology itself, decides how many obligations apply to an AI system. The idea is to tell apart a chatbot that suggests recipes from a system that decides who gets hired or who qualifies for a mortgage, the first carries no obligations, the second must meet safety requirements and human oversight before it can reach the market.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regulation sorts AI systems into four categories, with obligations that grow heavier as the risk to people's safety, rights or livelihood increases. The fourth tier is minimal risk, video games and spam filters, with no specific obligations. The unacceptable-risk practices are listed one by one in Article 5, manipulative techniques that distort behavior, exploitation of vulnerabilities tied to age or disability, unauthorized biometric categorization, criminal risk assessment based solely on profiling, indiscriminate scraping of photos to build facial recognition databases, emotion inference in schools and workplaces except for medical or safety reasons, and real-time biometric identification in public spaces for law enforcement, narrowly limited. As of 2 December 2026 a ban on generating non-consensual intimate images and child sexual abuse material was added to the list.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Software that screens job applications is high-risk, it must show that the data it was trained on does not systematically discriminate against a group of candidates, and a human must be able to review its decisions. A filter that just sorts emails by date is minimal-risk, no obligations, no oversight. High-risk systems need a risk management system running through their whole life cycle, training data checked for quality and representativeness, technical documentation, logging capabilities, a human oversight mechanism and a conformity marking before reaching the market. It is the same principle that has long governed medical devices or toys, before you sell it, you prove the product is safe.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separate part of the regulation deals with general-purpose AI models, the large models capable of writing text, generating images or answering questions on almost any topic. From 2 August 2025, whoever provides them must prepare technical documentation, share information with downstream providers, comply with copyright obligations and publish a sufficiently detailed summary of the content used for training. Open-source or free models are exempt from most of these duties, unless they cross the threshold of 10^25 FLOPs of training compute.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Article 99 sets three tiers of fines, scaled to the severity of the violation. For banned unacceptable-risk practices, fines reach 35 million euros or 7% of the company's annual worldwide turnover, whichever is higher. For other obligations, such as the requirements for high-risk systems, the cap drops to 15 million euros or 3%. For incomplete, incorrect or misleading information supplied to authorities, it goes up to 7.5 million euros or 1%. There is a clause built to avoid crushing smaller businesses, for SMEs including start-ups the lower amount between percentage and fixed figure always applies, while large companies face the reverse rule.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regulation does not switch on all at once, Article 113 sets out a phased application. From 2 February 2025 the general provisions and the bans on prohibited practices apply, from 2 August 2025 governance, GPAI model obligations and the penalty framework, from 2 August 2026 general application, from 2 December 2026 the ban on non-consensual intimate deepfakes and the end of the grace period for transparency on AI-generated content. The last two dates were not the original ones, the Digital Omnibus on AI, Regulation (EU) 2026/1744 in force since 27 July 2026, pushed the obligations for stand-alone high-risk systems to 2 December 2027 and those for systems embedded in already-regulated products to 2 August 2028.</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scope does not stop at the Union's borders, it also applies to providers from third countries whenever they place a high-risk system on the EU market or its output is used within the Union anyway. What matters is where the AI affects people, not where the company that built it is headquartered. The regulation distinguishes two roles, providers, who develop or commission the development of a system to place it on the market, and deployers, meaning whoever uses it professionally, companies, public administrations, other organizations.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full list of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TECHNOLOGY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The EU AI Act</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Europe's rules for artificial intelligence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OPENING QUESTION</a:t>
            </a:r>
            <a:endParaRPr lang="en-US" sz="1300" dirty="0"/>
          </a:p>
        </p:txBody>
      </p:sp>
      <p:sp>
        <p:nvSpPr>
          <p:cNvPr id="3" name="Shape 1"/>
          <p:cNvSpPr/>
          <p:nvPr/>
        </p:nvSpPr>
        <p:spPr>
          <a:xfrm>
            <a:off x="503936" y="2474824"/>
            <a:ext cx="3130398"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Who decides how many</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obligations an AI system</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faces?</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 law that measures risk</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General-purpose AI models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Fines and timeline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Who oversees, and who complies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WHERE THE OBLIGATIONS GROW</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Unacceptable</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Banned</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Social scoring, subliminal manipulation</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High</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Strict requirements, not a ban</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Critical infrastructure, law enforcement</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Limited</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Transparency duties</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Chatbots, AI-generated content</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HIGH RISK AGAINST MINIMAL RISK</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High risk</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EXAMPLE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Screening job applications</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TAKES</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Fair data, human review</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Minimal risk</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EXAMPLE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Sorting emails by date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TAKES</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No obligations</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High risk does not mean banned, it means closely watched.</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GPAI PROVIDERS MUST DO</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2025</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from 2 August</a:t>
            </a:r>
            <a:pPr indent="0" marL="0">
              <a:lnSpc>
                <a:spcPct val="120000"/>
              </a:lnSpc>
              <a:buNone/>
            </a:pPr>
            <a:r>
              <a:rPr lang="en-US" sz="1500" dirty="0">
                <a:solidFill>
                  <a:schemeClr val="tx2"/>
                </a:solidFill>
                <a:latin typeface="+mn-lt" pitchFamily="34" charset="0"/>
                <a:ea typeface="+mn-lt" pitchFamily="34" charset="-122"/>
                <a:cs typeface="+mn-lt" pitchFamily="34" charset="-120"/>
              </a:rPr>
              <a:t>: technical documentation, copyright rules, a summary of the training content</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10^25</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FLOPs</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training-compute threshold for systemic risk</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Exempt</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open-source and free models</a:t>
            </a:r>
            <a:pPr indent="0" marL="0">
              <a:lnSpc>
                <a:spcPct val="120000"/>
              </a:lnSpc>
              <a:buNone/>
            </a:pPr>
            <a:r>
              <a:rPr lang="en-US" sz="1500" dirty="0">
                <a:solidFill>
                  <a:schemeClr val="tx2"/>
                </a:solidFill>
                <a:latin typeface="+mn-lt" pitchFamily="34" charset="0"/>
                <a:ea typeface="+mn-lt" pitchFamily="34" charset="-122"/>
                <a:cs typeface="+mn-lt" pitchFamily="34" charset="-120"/>
              </a:rPr>
              <a:t>: from most duties, unless they cross the threshold</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THE MOST SERIOUS</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100" b="1" dirty="0">
                <a:solidFill>
                  <a:schemeClr val="bg1"/>
                </a:solidFill>
                <a:latin typeface="+mj-lt" pitchFamily="34" charset="0"/>
                <a:ea typeface="+mj-lt" pitchFamily="34" charset="-122"/>
                <a:cs typeface="+mj-lt" pitchFamily="34" charset="-120"/>
              </a:rPr>
              <a:t>Banned practices</a:t>
            </a:r>
            <a:endParaRPr lang="en-US" sz="21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7%</a:t>
            </a:r>
            <a:pPr indent="0" marL="0">
              <a:buNone/>
            </a:pPr>
            <a:r>
              <a:rPr lang="en-US" sz="1600" b="1" dirty="0">
                <a:solidFill>
                  <a:schemeClr val="bg1"/>
                </a:solidFill>
                <a:latin typeface="+mj-lt" pitchFamily="34" charset="0"/>
                <a:ea typeface="+mj-lt" pitchFamily="34" charset="-122"/>
                <a:cs typeface="+mj-lt" pitchFamily="34" charset="-120"/>
              </a:rPr>
              <a:t> of turnover</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or 35 million euros, if higher</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OTHER OBLIGATIONS</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High risk</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3%</a:t>
            </a:r>
            <a:pPr indent="0" marL="0">
              <a:buNone/>
            </a:pPr>
            <a:r>
              <a:rPr lang="en-US" sz="1600" b="1" dirty="0">
                <a:solidFill>
                  <a:schemeClr val="bg1"/>
                </a:solidFill>
                <a:latin typeface="+mj-lt" pitchFamily="34" charset="0"/>
                <a:ea typeface="+mj-lt" pitchFamily="34" charset="-122"/>
                <a:cs typeface="+mj-lt" pitchFamily="34" charset="-120"/>
              </a:rPr>
              <a:t> of turnover</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or 15 million euros</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TO AUTHORITIES</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Information</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1%</a:t>
            </a:r>
            <a:pPr indent="0" marL="0">
              <a:buNone/>
            </a:pPr>
            <a:r>
              <a:rPr lang="en-US" sz="1600" b="1" dirty="0">
                <a:solidFill>
                  <a:schemeClr val="accent1"/>
                </a:solidFill>
                <a:latin typeface="+mj-lt" pitchFamily="34" charset="0"/>
                <a:ea typeface="+mj-lt" pitchFamily="34" charset="-122"/>
                <a:cs typeface="+mj-lt" pitchFamily="34" charset="-120"/>
              </a:rPr>
              <a:t> of turnover</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Incorrect or misleading, 7.5 million</a:t>
            </a:r>
            <a:endParaRPr lang="en-US" sz="13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 STAGGERED TIMELINE, ALREADY AMENDED ONCE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1307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2 August 2025</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governance and GPAI duties</a:t>
            </a:r>
            <a:endParaRPr lang="en-US" sz="1600" dirty="0"/>
          </a:p>
        </p:txBody>
      </p:sp>
      <p:sp>
        <p:nvSpPr>
          <p:cNvPr id="5" name="Text 3"/>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2 December 2027</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stand-alone high risk</a:t>
            </a:r>
            <a:endParaRPr lang="en-US" sz="1600" dirty="0"/>
          </a:p>
        </p:txBody>
      </p:sp>
      <p:sp>
        <p:nvSpPr>
          <p:cNvPr id="6" name="Shape 4"/>
          <p:cNvSpPr/>
          <p:nvPr/>
        </p:nvSpPr>
        <p:spPr>
          <a:xfrm>
            <a:off x="99303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2 February 2025</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first bans</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2 August 2026</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general application</a:t>
            </a:r>
            <a:endParaRPr lang="en-US" sz="1400" dirty="0"/>
          </a:p>
        </p:txBody>
      </p:sp>
      <p:sp>
        <p:nvSpPr>
          <p:cNvPr id="10" name="Shape 8"/>
          <p:cNvSpPr/>
          <p:nvPr/>
        </p:nvSpPr>
        <p:spPr>
          <a:xfrm>
            <a:off x="7913218"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2 August 2028</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high risk in products</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Where the company sits does not matter.</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The regulation also applies to providers from </a:t>
            </a:r>
            <a:pPr indent="0" marL="0">
              <a:lnSpc>
                <a:spcPct val="125000"/>
              </a:lnSpc>
              <a:buNone/>
            </a:pPr>
            <a:r>
              <a:rPr lang="en-US" sz="1750" b="1" dirty="0">
                <a:solidFill>
                  <a:schemeClr val="bg1"/>
                </a:solidFill>
                <a:latin typeface="+mn-lt" pitchFamily="34" charset="0"/>
                <a:ea typeface="+mn-lt" pitchFamily="34" charset="-122"/>
                <a:cs typeface="+mn-lt" pitchFamily="34" charset="-120"/>
              </a:rPr>
              <a:t>third countries</a:t>
            </a:r>
            <a:pPr indent="0" marL="0">
              <a:lnSpc>
                <a:spcPct val="125000"/>
              </a:lnSpc>
              <a:buNone/>
            </a:pPr>
            <a:r>
              <a:rPr lang="en-US" sz="1750" dirty="0">
                <a:solidFill>
                  <a:srgbClr val="D8D6CF"/>
                </a:solidFill>
                <a:latin typeface="+mn-lt" pitchFamily="34" charset="0"/>
                <a:ea typeface="+mn-lt" pitchFamily="34" charset="-122"/>
                <a:cs typeface="+mn-lt" pitchFamily="34" charset="-120"/>
              </a:rPr>
              <a:t>, whenever they place a high-risk system on the EU market or its </a:t>
            </a:r>
            <a:pPr indent="0" marL="0">
              <a:lnSpc>
                <a:spcPct val="125000"/>
              </a:lnSpc>
              <a:buNone/>
            </a:pPr>
            <a:r>
              <a:rPr lang="en-US" sz="1750" b="1" dirty="0">
                <a:solidFill>
                  <a:schemeClr val="bg1"/>
                </a:solidFill>
                <a:latin typeface="+mn-lt" pitchFamily="34" charset="0"/>
                <a:ea typeface="+mn-lt" pitchFamily="34" charset="-122"/>
                <a:cs typeface="+mn-lt" pitchFamily="34" charset="-120"/>
              </a:rPr>
              <a:t>output</a:t>
            </a:r>
            <a:pPr indent="0" marL="0">
              <a:lnSpc>
                <a:spcPct val="125000"/>
              </a:lnSpc>
              <a:buNone/>
            </a:pPr>
            <a:r>
              <a:rPr lang="en-US" sz="1750" dirty="0">
                <a:solidFill>
                  <a:srgbClr val="D8D6CF"/>
                </a:solidFill>
                <a:latin typeface="+mn-lt" pitchFamily="34" charset="0"/>
                <a:ea typeface="+mn-lt" pitchFamily="34" charset="-122"/>
                <a:cs typeface="+mn-lt" pitchFamily="34" charset="-120"/>
              </a:rPr>
              <a:t> is used within the Union.</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recaplica.com/en/technology/eu-ai-act/</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EUR-Lex · European Commission · EU Artificial Intelligence Act</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EU AI Act: how Europe's artificial intelligence law works — Recap</dc:title>
  <dc:subject>PptxGenJS Presentation</dc:subject>
  <dc:creator>Recaplica</dc:creator>
  <cp:lastModifiedBy>Recaplica</cp:lastModifiedBy>
  <cp:revision>1</cp:revision>
  <dcterms:created xsi:type="dcterms:W3CDTF">2026-09-29T17:01:33Z</dcterms:created>
  <dcterms:modified xsi:type="dcterms:W3CDTF">2026-09-29T17:01:33Z</dcterms:modified>
</cp:coreProperties>
</file>