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algorithm is a finite, precise sequence of steps to achieve a result, and the definition covers a cooking recipe as much as Google's code. Today we will look at what it is, where the word comes from, how it sits inside software, and what "the algorithm" means on social media.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is NIST's formula, from its Dictionary of Algorithms and Data Structures. In our own words, an algorithm is a finite, precise sequence of steps to achieve a result. That's all, and you've been executing them all your life.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properties make a procedure an algorithm. Precision, no step may be ambiguous. Termination, the steps eventually end and the result arrives. If a step can be read in more than one way, different executors get different results, and it is no longer a reliable algorithm.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and that is why it disqualifies a recipe from mathematical rigor. Precision means no step may be ambiguous, and a step that can be read in more than one way gives different executors different results. The recipe is still the classic example of an algorithm, that single phrase is what breaks the rigor.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You've been executing algorithms forever. The long division you learned in school is a full-fledged algorithm, precise steps, mandatory order, guaranteed result, and it works identically for anyone who executes it, which is exactly the point of the definition. So are a recipe and furniture assembly instructions. Computing made them fast; it didn't invent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word comes from the Persian mathematician al-Khwarizmi, author around 825 A.D. of a treatise on the rules of calculation. The Latinization of his name, century after century, became "algorithm". When Google was still eleven centuries away, algorithms were already at work, procedures for computing, dividing, solving.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algorithm is the abstract procedure; the program is its translation into a language the computer executes. The same sorting algorithm can be written in Python, JavaScript or on paper, the packaging changes, the logic doesn't. And a computer doesn't understand, interpret or intuit, it executes. Every app you use is a weave of algorithms, executed billions of times per second, to the letter.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same result, efficiency, how many steps and how much memory it needs as the data grows. On a thousand items any method works; on a billion, the gap between a well-designed algorithm and a naive one is the gap between a second and a week.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a recommendation system. It observes your behavior, clicks, pauses, shares, and ranks content by predicting what will keep you around longest. Technically it's largely machine learning, the rules aren't written by hand but learned from billions of users' data, often through neural networks.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 hasn't made traditional algorithms obsolete, it joined them. Machine learning models are themselves executed by algorithms, and under every app, classic algorithms for sorting, searching and routing coexist with components learned from data. Who writes the rules changes; the nature of the procedure doesn't.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people assume that if an algorithm says it, it must be objective. An algorithm faithfully executes its designers' choices and, if it learns from data, absorbs the data's distortions, so precision of execution doesn't guarantee neutrality of outcome. The same goes for social media, which is not an autonomous entity but a product designed by people with a business objective, usually maximizing time on the platform.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If a step can be read in more than one way, different executors get different results, and it is no longer a reliable algorithm. Computers and secrecy have nothing to do with the definition. If there is time, a second question from the Recap quiz, true or false, a cooking recipe can be considered an algorithm? (True, ordered and precise steps with a final result.)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6 flashcards, with the full source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algorithm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 sequence of steps, from a recipe to Google's code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320040"/>
            <a:ext cx="1280160" cy="1005840"/>
          </a:xfrm>
          <a:prstGeom prst="rect">
            <a:avLst/>
          </a:prstGeom>
          <a:noFill/>
          <a:ln/>
        </p:spPr>
        <p:txBody>
          <a:bodyPr wrap="square" rtlCol="0" anchor="ctr"/>
          <a:lstStyle/>
          <a:p>
            <a:pPr indent="0" marL="0">
              <a:buNone/>
            </a:pPr>
            <a:r>
              <a:rPr lang="en-US" sz="8400" b="1" dirty="0">
                <a:solidFill>
                  <a:schemeClr val="accent1"/>
                </a:solidFill>
                <a:latin typeface="+mj-lt" pitchFamily="34" charset="0"/>
                <a:ea typeface="+mj-lt" pitchFamily="34" charset="-122"/>
                <a:cs typeface="+mj-lt" pitchFamily="34" charset="-120"/>
              </a:rPr>
              <a:t>«</a:t>
            </a:r>
            <a:endParaRPr lang="en-US" sz="8400" dirty="0"/>
          </a:p>
        </p:txBody>
      </p:sp>
      <p:sp>
        <p:nvSpPr>
          <p:cNvPr id="3" name="Shape 1"/>
          <p:cNvSpPr/>
          <p:nvPr/>
        </p:nvSpPr>
        <p:spPr>
          <a:xfrm>
            <a:off x="914756" y="1559001"/>
            <a:ext cx="2478532" cy="221894"/>
          </a:xfrm>
          <a:prstGeom prst="rect">
            <a:avLst/>
          </a:prstGeom>
          <a:solidFill>
            <a:srgbClr val="FFD435"/>
          </a:solidFill>
          <a:ln/>
        </p:spPr>
      </p:sp>
      <p:sp>
        <p:nvSpPr>
          <p:cNvPr id="4" name="Text 2"/>
          <p:cNvSpPr/>
          <p:nvPr/>
        </p:nvSpPr>
        <p:spPr>
          <a:xfrm>
            <a:off x="658368" y="1371600"/>
            <a:ext cx="7498080" cy="1245413"/>
          </a:xfrm>
          <a:prstGeom prst="rect">
            <a:avLst/>
          </a:prstGeom>
          <a:noFill/>
          <a:ln/>
        </p:spPr>
        <p:txBody>
          <a:bodyPr wrap="square" lIns="0" tIns="0" rIns="0" bIns="0" rtlCol="0" anchor="t"/>
          <a:lstStyle/>
          <a:p>
            <a:pPr indent="0" marL="0">
              <a:spcAft>
                <a:spcPts val="1215"/>
              </a:spcAft>
              <a:buNone/>
            </a:pPr>
            <a:r>
              <a:rPr lang="en-US" sz="2800" i="1" dirty="0">
                <a:solidFill>
                  <a:schemeClr val="tx1"/>
                </a:solidFill>
                <a:latin typeface="+mn-lt" pitchFamily="34" charset="0"/>
                <a:ea typeface="+mn-lt" pitchFamily="34" charset="-122"/>
                <a:cs typeface="+mn-lt" pitchFamily="34" charset="-120"/>
              </a:rPr>
              <a:t>a computable set of steps</a:t>
            </a:r>
            <a:endParaRPr lang="en-US" sz="2800" dirty="0"/>
          </a:p>
          <a:p>
            <a:pPr indent="0" marL="0">
              <a:spcAft>
                <a:spcPts val="1215"/>
              </a:spcAft>
              <a:buNone/>
            </a:pPr>
            <a:r>
              <a:rPr lang="en-US" sz="2800" i="1" dirty="0">
                <a:solidFill>
                  <a:schemeClr val="tx1"/>
                </a:solidFill>
                <a:latin typeface="+mn-lt" pitchFamily="34" charset="0"/>
                <a:ea typeface="+mn-lt" pitchFamily="34" charset="-122"/>
                <a:cs typeface="+mn-lt" pitchFamily="34" charset="-120"/>
              </a:rPr>
              <a:t>to achieve a desired result</a:t>
            </a:r>
            <a:endParaRPr lang="en-US" sz="2800" dirty="0"/>
          </a:p>
        </p:txBody>
      </p:sp>
      <p:sp>
        <p:nvSpPr>
          <p:cNvPr id="5" name="Text 3"/>
          <p:cNvSpPr/>
          <p:nvPr/>
        </p:nvSpPr>
        <p:spPr>
          <a:xfrm>
            <a:off x="658368" y="3977640"/>
            <a:ext cx="7315200" cy="320040"/>
          </a:xfrm>
          <a:prstGeom prst="rect">
            <a:avLst/>
          </a:prstGeom>
          <a:noFill/>
          <a:ln/>
        </p:spPr>
        <p:txBody>
          <a:bodyPr wrap="square" rtlCol="0" anchor="ctr"/>
          <a:lstStyle/>
          <a:p>
            <a:pPr indent="0" marL="0">
              <a:buNone/>
            </a:pPr>
            <a:r>
              <a:rPr lang="en-US" sz="1300" b="1" spc="250" kern="0" dirty="0">
                <a:solidFill>
                  <a:schemeClr val="tx2"/>
                </a:solidFill>
                <a:latin typeface="+mn-lt" pitchFamily="34" charset="0"/>
                <a:ea typeface="+mn-lt" pitchFamily="34" charset="-122"/>
                <a:cs typeface="+mn-lt" pitchFamily="34" charset="-120"/>
              </a:rPr>
              <a:t>NIST · DICTIONARY OF ALGORITHMS AND DATA STRUCTURES</a:t>
            </a:r>
            <a:endParaRPr lang="en-US" sz="1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it really is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thousand years of history</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Inside every app</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social media algorithm</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What it really is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Finite steps, precise, in the right order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FINITE SEQUENCE OF STEPS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Precision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no ambiguous step</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Termination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steps end</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first step</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we start here</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steps between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one after another</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result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it always arrives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QUICK STOP</a:t>
            </a:r>
            <a:endParaRPr lang="en-US" sz="1300" dirty="0"/>
          </a:p>
        </p:txBody>
      </p:sp>
      <p:sp>
        <p:nvSpPr>
          <p:cNvPr id="3" name="Shape 1"/>
          <p:cNvSpPr/>
          <p:nvPr/>
        </p:nvSpPr>
        <p:spPr>
          <a:xfrm>
            <a:off x="503936" y="2843632"/>
            <a:ext cx="211282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Is "add salt to taste"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precise step?</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ALGORITHMS YOU HAVE EXECUTED ALL YOUR LIFE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Long division</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Learned in school</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Precise steps, mandatory order</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 recipe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classic example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Ordered steps with a final result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Furniture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assembly instructions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Algorithms too, without the name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50" b="1" dirty="0">
                <a:solidFill>
                  <a:schemeClr val="tx1"/>
                </a:solidFill>
                <a:latin typeface="+mj-lt" pitchFamily="34" charset="0"/>
                <a:ea typeface="+mj-lt" pitchFamily="34" charset="-122"/>
                <a:cs typeface="+mj-lt" pitchFamily="34" charset="-120"/>
              </a:rPr>
              <a:t>A thousand years of history</a:t>
            </a:r>
            <a:endParaRPr lang="en-US" sz="29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Persian mathematician, not Silicon Valley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THE WORD COMES FROM</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~825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A.D.</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era of al-Khwarizmi's arithmetic treatise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centuries</a:t>
            </a:r>
            <a:pPr indent="0" marL="0">
              <a:lnSpc>
                <a:spcPct val="120000"/>
              </a:lnSpc>
              <a:buNone/>
            </a:pPr>
            <a:r>
              <a:rPr lang="en-US" sz="1500" dirty="0">
                <a:solidFill>
                  <a:schemeClr val="tx2"/>
                </a:solidFill>
                <a:latin typeface="+mn-lt" pitchFamily="34" charset="0"/>
                <a:ea typeface="+mn-lt" pitchFamily="34" charset="-122"/>
                <a:cs typeface="+mn-lt" pitchFamily="34" charset="-120"/>
              </a:rPr>
              <a:t>: between that treatise and Google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name</a:t>
            </a:r>
            <a:pPr indent="0" marL="0">
              <a:lnSpc>
                <a:spcPct val="120000"/>
              </a:lnSpc>
              <a:buNone/>
            </a:pPr>
            <a:r>
              <a:rPr lang="en-US" sz="1500" dirty="0">
                <a:solidFill>
                  <a:schemeClr val="tx2"/>
                </a:solidFill>
                <a:latin typeface="+mn-lt" pitchFamily="34" charset="0"/>
                <a:ea typeface="+mn-lt" pitchFamily="34" charset="-122"/>
                <a:cs typeface="+mn-lt" pitchFamily="34" charset="-120"/>
              </a:rPr>
              <a:t>: Latinized, century after century, into the word algorithm</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Inside every app</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computer does not interpret, it executes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ALGORITHM OR PROGRAM?</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Algorithm</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abstract procedure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IT LIVES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Even on paper</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Program</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Its translation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IT LIVES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 Python, in JavaScript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same algorithm changes packaging, not logic.</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QUALITY</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Efficiency</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a:t>
            </a:r>
            <a:pPr indent="0" marL="0">
              <a:buNone/>
            </a:pPr>
            <a:r>
              <a:rPr lang="en-US" sz="1600" b="1" dirty="0">
                <a:solidFill>
                  <a:schemeClr val="bg1"/>
                </a:solidFill>
                <a:latin typeface="+mj-lt" pitchFamily="34" charset="0"/>
                <a:ea typeface="+mj-lt" pitchFamily="34" charset="-122"/>
                <a:cs typeface="+mj-lt" pitchFamily="34" charset="-120"/>
              </a:rPr>
              <a:t> measures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Steps and memory, as data grows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A THOUSAND ITEMS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The easy test</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1,000</a:t>
            </a:r>
            <a:pPr indent="0" marL="0">
              <a:buNone/>
            </a:pPr>
            <a:r>
              <a:rPr lang="en-US" sz="1600" b="1" dirty="0">
                <a:solidFill>
                  <a:schemeClr val="bg1"/>
                </a:solidFill>
                <a:latin typeface="+mj-lt" pitchFamily="34" charset="0"/>
                <a:ea typeface="+mj-lt" pitchFamily="34" charset="-122"/>
                <a:cs typeface="+mj-lt" pitchFamily="34" charset="-120"/>
              </a:rPr>
              <a:t> items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Any method works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A BILLION ITEMS</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The real test</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a:t>
            </a:r>
            <a:pPr indent="0" marL="0">
              <a:buNone/>
            </a:pPr>
            <a:r>
              <a:rPr lang="en-US" sz="1600" b="1" dirty="0">
                <a:solidFill>
                  <a:schemeClr val="accent1"/>
                </a:solidFill>
                <a:latin typeface="+mj-lt" pitchFamily="34" charset="0"/>
                <a:ea typeface="+mj-lt" pitchFamily="34" charset="-122"/>
                <a:cs typeface="+mj-lt" pitchFamily="34" charset="-120"/>
              </a:rPr>
              <a:t> billion</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 second against a week</a:t>
            </a:r>
            <a:endParaRPr lang="en-US" sz="13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50" b="1" dirty="0">
                <a:solidFill>
                  <a:schemeClr val="tx1"/>
                </a:solidFill>
                <a:latin typeface="+mj-lt" pitchFamily="34" charset="0"/>
                <a:ea typeface="+mj-lt" pitchFamily="34" charset="-122"/>
                <a:cs typeface="+mj-lt" pitchFamily="34" charset="-120"/>
              </a:rPr>
              <a:t>The social media algorithm</a:t>
            </a:r>
            <a:endParaRPr lang="en-US" sz="30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recommendation system</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3288995" y="2843632"/>
            <a:ext cx="227152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does the social media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algorithm actually do?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WRITES THE RULES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Classic algorithms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RULES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Written by hand</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THEY DO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Sorting, searching</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Learned components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RULES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Learned from data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THEY DO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Predicting what to show</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Under every app they coexist, and only the rule-writer changes.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Precise does not mean neutral.</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An algorithm faithfully executes its designers'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choices</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if it learns from data, absorbs the data's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distortions</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is an essential property of an algorithm?</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Every step must be precise and unambiguous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It must run only on a computer</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It must be secret</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6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recaplica.com/en/technology/algorithm/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NIST · Dictionary of Algorithms and Data Structures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algorithm: what it really is (and why it's not a dirty word) — Recap</dc:title>
  <dc:subject>PptxGenJS Presentation</dc:subject>
  <dc:creator>Recaplica</dc:creator>
  <cp:lastModifiedBy>Recaplica</cp:lastModifiedBy>
  <cp:revision>1</cp:revision>
  <dcterms:created xsi:type="dcterms:W3CDTF">2026-09-29T17:01:32Z</dcterms:created>
  <dcterms:modified xsi:type="dcterms:W3CDTF">2026-09-29T17:01:32Z</dcterms:modified>
</cp:coreProperties>
</file>