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water cycle is water's never-ending journey between the oceans, the atmosphere and the land. The sun's heat makes it evaporate, the vapor condenses into clouds high up, then water falls back as rain or snow and returns to the sea through rivers and groundwater. We will look at the engine of the journey, the stages, the way back down and where Earth's water really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may have passed through an ocean, a cloud over the Alps, the root of a pine tree. The water cycle, which textbooks also call the hydrologic cycle, is the journey between the planet's three great reservoirs, the oceans, the atmosphere and the land. Along the way water changes state, liquid, vapor, ice, but it is never created or destroyed, it only changes place. That is why the cycle has no starting point and no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forces keep everything moving. The heat of the sun lifts water by making it evaporate; gravity brings it back down and pushes it, drop by drop, toward the sea. It is also the first question of the Recap quiz, the engine of the cycle is the sun's energy, not the wind and not Earth's rotation.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sun warms oceans, lakes and rivers, and some of the molecules at the surface break free and become water vapor, an invisible gas that rises into the air. As it rises, the air cools and the vapor condenses into microscopic liquid droplets or tiny ice crystals that stay suspended, and those are the clouds. When droplets and crystals merge and grow too heavy, gravity wins, and they fall as rain, snow or hail, depending on the temperatures they meet on the way down. Snow and ice can skip a stop and pass directly from solid to vapor, and that is sublimation.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UCAR, about 86% of the water that evaporates worldwide each year comes from the oceans. Plants release vapor from their leaves, out of the same stomata that let in carbon dioxide for photosynthesis. Snow and ice, finally, can skip a stop and pass directly from solid to vapor, and that is sublimation. Seen from the atmosphere they are the same thing, water rising as a 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long as it stays vapor you cannot see it, because it is a gas. Clouds appear when the vapor cools and condenses into liquid water droplets or ice crystals, so small and light that they stay suspended in the air. The fogged-up bathroom mirror after a shower is the same thing in miniature, warm vapor meets a cold surface and turns back into liquid.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on land, water takes one of two roads. Part of it flows over the surface, the runoff, collecting in streams and rivers until it reaches the sea again. Another part soaks into the ground, the infiltration, and fills the pores and cracks of rocks, and those are the aquifers, which according to the USGS store 30.1% of all the planet's freshwater. A small share travels through us too, we drink it and hand it back to the cycle through breath, sweat and the drain.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all the planet's water, 96.5% according to the USGS, is salty and sits in the oceans. Freshwater is just 2.5% of the total, and almost all of it is hard to reach. Lakes hold 0.26% of the freshwater, rivers carry just 0.006%.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journey has no single rhythm, some stops last days, others millennia. The average times estimated by UCAR, about 9 days in the atmosphere, 1-2 months in the soil, over 3,000 years in the ocean. The longest stop belongs to ice caps and glaciers, thousands to hundreds of thousands of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Rivers and lakes hold only a tiny fraction of the freshwater. According to the USGS, 68.6% is frozen in glaciers and ice caps and 30.1% sits in underground aquifers, from which water resurfaces in springs and wells.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planet's total amount of water stays practically constant, because the cycle keeps recycling it. Aquifers, for example, refill far more slowly than they can be emptied. As the climate warms, the cycle is changing pace, more heat means more evaporation and, according to UCAR, heavier precipitation in some regions and stronger droughts in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According to the USGS, 68.6% of freshwater is frozen in glaciers and ice caps; rivers carry just 0.006%. The oceans hold almost all the planet's water, but it is salty. If there is time, a second question from the Recap quiz, on average how long does a water molecule stay in the atmosphere? (About 9 days, according to UCAR.)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the 8 flashcards and the concept map,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Water Cycle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never-ending journey between ocean, sky and land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503936" y="2843632"/>
            <a:ext cx="15132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has the water in your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glass been?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engine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water to sky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way back</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water is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engine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forces, and no pause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FORCES MOVE EVERYTHING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heat of the sun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Lifts water up</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CHANGE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Evaporation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Gravity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Brings it back down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CHANGE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Precipitation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sun lifts water up, gravity brings it down and pushes it toward the sea.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JOURNEY, STOP BY STOP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Transpiration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vapor from the leaves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Gravity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wins over the heavy drops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Evaporation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water rises as vapor</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Condensation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clouds are born high up</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Precipitation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rain, snow or hail</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water to sky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ways up, and then the clouds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WAYS UP</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Evaporation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From oceans, lakes and rivers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sun frees molecules at the surface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Transpiration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From the leaves of plants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Vapor escapes through the stomata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Sublimation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From snow and ice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Solid to vapor, skipping a stop</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Clouds are not made of vapor.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Water vapor is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invisible gas</a:t>
            </a:r>
            <a:pPr indent="0" marL="0">
              <a:lnSpc>
                <a:spcPct val="125000"/>
              </a:lnSpc>
              <a:buNone/>
            </a:pPr>
            <a:r>
              <a:rPr lang="en-US" sz="1750" dirty="0">
                <a:solidFill>
                  <a:srgbClr val="D8D6CF"/>
                </a:solidFill>
                <a:latin typeface="+mn-lt" pitchFamily="34" charset="0"/>
                <a:ea typeface="+mn-lt" pitchFamily="34" charset="-122"/>
                <a:cs typeface="+mn-lt" pitchFamily="34" charset="-120"/>
              </a:rPr>
              <a:t>. Clouds appear when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condenses</a:t>
            </a:r>
            <a:pPr indent="0" marL="0">
              <a:lnSpc>
                <a:spcPct val="125000"/>
              </a:lnSpc>
              <a:buNone/>
            </a:pPr>
            <a:r>
              <a:rPr lang="en-US" sz="1750" dirty="0">
                <a:solidFill>
                  <a:srgbClr val="D8D6CF"/>
                </a:solidFill>
                <a:latin typeface="+mn-lt" pitchFamily="34" charset="0"/>
                <a:ea typeface="+mn-lt" pitchFamily="34" charset="-122"/>
                <a:cs typeface="+mn-lt" pitchFamily="34" charset="-120"/>
              </a:rPr>
              <a:t> into water droplets or ice crystals, so small and light that they stay suspended in the air.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way back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roads, then the sea again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BACK ON LAND, TWO ROADS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Runoff</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GOES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Into streams and rivers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ENDS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Infiltration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GOES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Into pores in the rock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ENDS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Underground aquifers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From an aquifer, water resurfaces in springs and wells, or stays underground.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Where the water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Shares, stopping times and a mix-up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ALMOST ALL THE PLANET'S WATER IS SALTY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oceans</a:t>
            </a:r>
            <a:pPr indent="0" marL="0">
              <a:lnSpc>
                <a:spcPct val="120000"/>
              </a:lnSpc>
              <a:buNone/>
            </a:pPr>
            <a:r>
              <a:rPr lang="en-US" sz="1500" dirty="0">
                <a:solidFill>
                  <a:schemeClr val="tx2"/>
                </a:solidFill>
                <a:latin typeface="+mn-lt" pitchFamily="34" charset="0"/>
                <a:ea typeface="+mn-lt" pitchFamily="34" charset="-122"/>
                <a:cs typeface="+mn-lt" pitchFamily="34" charset="-120"/>
              </a:rPr>
              <a:t>: salt water, according to the USGS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freshwater</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almost all hard to reach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0.006%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rivers</a:t>
            </a:r>
            <a:pPr indent="0" marL="0">
              <a:lnSpc>
                <a:spcPct val="120000"/>
              </a:lnSpc>
              <a:buNone/>
            </a:pPr>
            <a:r>
              <a:rPr lang="en-US" sz="1500" dirty="0">
                <a:solidFill>
                  <a:schemeClr val="tx2"/>
                </a:solidFill>
                <a:latin typeface="+mn-lt" pitchFamily="34" charset="0"/>
                <a:ea typeface="+mn-lt" pitchFamily="34" charset="-122"/>
                <a:cs typeface="+mn-lt" pitchFamily="34" charset="-120"/>
              </a:rPr>
              <a:t>: a tiny fraction of the freshwater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DOWN BELOW</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Ocean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3,000</a:t>
            </a:r>
            <a:pPr indent="0" marL="0">
              <a:buNone/>
            </a:pPr>
            <a:r>
              <a:rPr lang="en-US" sz="1600" b="1" dirty="0">
                <a:solidFill>
                  <a:schemeClr val="bg1"/>
                </a:solidFill>
                <a:latin typeface="+mj-lt" pitchFamily="34" charset="0"/>
                <a:ea typeface="+mj-lt" pitchFamily="34" charset="-122"/>
                <a:cs typeface="+mj-lt" pitchFamily="34" charset="-120"/>
              </a:rPr>
              <a:t> years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And more, the stay before evaporating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 BETWEEN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Soil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a:t>
            </a:r>
            <a:pPr indent="0" marL="0">
              <a:buNone/>
            </a:pPr>
            <a:r>
              <a:rPr lang="en-US" sz="1600" b="1" dirty="0">
                <a:solidFill>
                  <a:schemeClr val="bg1"/>
                </a:solidFill>
                <a:latin typeface="+mj-lt" pitchFamily="34" charset="0"/>
                <a:ea typeface="+mj-lt" pitchFamily="34" charset="-122"/>
                <a:cs typeface="+mj-lt" pitchFamily="34" charset="-120"/>
              </a:rPr>
              <a:t> months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Water held in the ground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UP HIGH</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Atmosphere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9</a:t>
            </a:r>
            <a:pPr indent="0" marL="0">
              <a:buNone/>
            </a:pPr>
            <a:r>
              <a:rPr lang="en-US" sz="1600" b="1" dirty="0">
                <a:solidFill>
                  <a:schemeClr val="accent1"/>
                </a:solidFill>
                <a:latin typeface="+mj-lt" pitchFamily="34" charset="0"/>
                <a:ea typeface="+mj-lt" pitchFamily="34" charset="-122"/>
                <a:cs typeface="+mj-lt" pitchFamily="34" charset="-120"/>
              </a:rPr>
              <a:t> days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Vapor, before it falls back</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FRESHWATER HIDES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68.6%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ice</a:t>
            </a:r>
            <a:pPr indent="0" marL="0">
              <a:lnSpc>
                <a:spcPct val="120000"/>
              </a:lnSpc>
              <a:buNone/>
            </a:pPr>
            <a:r>
              <a:rPr lang="en-US" sz="1500" dirty="0">
                <a:solidFill>
                  <a:schemeClr val="tx2"/>
                </a:solidFill>
                <a:latin typeface="+mn-lt" pitchFamily="34" charset="0"/>
                <a:ea typeface="+mn-lt" pitchFamily="34" charset="-122"/>
                <a:cs typeface="+mn-lt" pitchFamily="34" charset="-120"/>
              </a:rPr>
              <a:t>: frozen in glaciers and ice caps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aquifers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pores and cracks of rocks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lakes</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0.006% in rivers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POINT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Water is never used up, it moves.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After use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returns to the cycle</a:t>
            </a:r>
            <a:pPr indent="0" marL="0">
              <a:lnSpc>
                <a:spcPct val="125000"/>
              </a:lnSpc>
              <a:buNone/>
            </a:pPr>
            <a:r>
              <a:rPr lang="en-US" sz="1750" dirty="0">
                <a:solidFill>
                  <a:srgbClr val="D8D6CF"/>
                </a:solidFill>
                <a:latin typeface="+mn-lt" pitchFamily="34" charset="0"/>
                <a:ea typeface="+mn-lt" pitchFamily="34" charset="-122"/>
                <a:cs typeface="+mn-lt" pitchFamily="34" charset="-120"/>
              </a:rPr>
              <a:t> through drains, treatment plants and evaporation. What can run short is the freshwater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one place</a:t>
            </a:r>
            <a:pPr indent="0" marL="0">
              <a:lnSpc>
                <a:spcPct val="125000"/>
              </a:lnSpc>
              <a:buNone/>
            </a:pPr>
            <a:r>
              <a:rPr lang="en-US" sz="1750" dirty="0">
                <a:solidFill>
                  <a:srgbClr val="D8D6CF"/>
                </a:solidFill>
                <a:latin typeface="+mn-lt" pitchFamily="34" charset="0"/>
                <a:ea typeface="+mn-lt" pitchFamily="34" charset="-122"/>
                <a:cs typeface="+mn-lt" pitchFamily="34" charset="-120"/>
              </a:rPr>
              <a:t>, pumped faster than the cycle refills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Where is most of Earth's freshwater found?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 rivers and lakes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 glaciers and ice caps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In the oceans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recaplica.com/en/science/water-cycle/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USGS · NASA · UCAR · NASA GPM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Water Cycle: What It Is and How It Works, Stage by Stage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