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Summer is the hottest season of the year, falling between spring and autumn. It is caused by the 23.5-degree tilt of Earth's axis, not by closeness to the Sun: its astronomical marker is the summer solstice, the day with the most hours of daylight in the year. We will look at why it happens, how it differs between the two hemispheres, what it produces on the climate side, and what happens to the human body when the heat turns intense.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like a contradiction, but it is a verifiable fact: according to NASA, during the Northern Hemisphere's summer Earth sits at the farthest point in its orbit from the Sun, aphelion, at about 94.5 million miles; in winter, instead, it is at the closest point, perihelion, at about 91.4 million miles. Summer heat does not depend on distance from the Sun, it depends on the 23.5-degree tilt of Earth's axis, which makes sunlight hit that hemisphere more directly during that part of the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NASA, the seasons depend on the 23.5-degree tilt of Earth's axis: as the planet orbits the Sun, that tilt means different parts of it receive sunlight more or less directly over the course of the year. Distance from the Sun has nothing to do with it, if anything the Northern Hemisphere passes through aphelion, the farthest point in Earth's orbit from the Sun (about 94.5 million miles), during its own summer, and through perihelion, the closest point (about 91.4 million miles), during its own winter.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settled answer, but one of the most widely accepted hypotheses, as reconstructed by NASA, concerns the origins of the Solar System: when Earth was young, a large celestial body is thought to have struck it, knocking its axis out of its original alignment, the same event often credited with forming the Moon. It remains a hypothesis about the tilt's origin, not an established certainty, but it is consistent with the 23.5 degrees the planet has kept ever since.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summer solstice marks, according to NOAA, the day with the most hours of daylight and the shortest night of the year for the hemisphere in question. In the Northern Hemisphere it falls around June 21, when the North Pole gets 24 hours of continuous daylight and the South Pole stays dark; by that same mechanism, reversed, the Southern Hemisphere's summer solstice falls around December 21-22, when it's the South Pole's turn to stay lit all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UK Met Office, meteorologists prefer a fixed three-month block, June-July-August in the Northern Hemisphere, because it makes climate data easier to compare year on year; it is the definition behind all official climate statistics. Astronomers, instead, measure summer from the solstice, around June 21, to the autumn equinox, falling roughly between September 22 and 23, a window that shifts slightly from year to year because the civil calendar and the solar year are not perfectly aligned.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 Office links the persistence of heat waves to areas of high pressure, anticyclones, that block air circulation for several days in a row, letting heat build up instead of dispersing. The WHO defines a heat wave as a period in which heat builds up over a sequence of unusually hot days and nights, with a minimum duration of two or three days and a measurable impact on human activity: a single hot day is not enough.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 describes a progression of symptoms from heat exposure, starting with swelling and cramps, moving through heat exhaustion, up to heat stroke, in which the body loses the ability to control high temperatures and fainting and hot, dry skin appear, it is the most severe condition, and it can be fatal.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ISPRA, Italy's last fifty years show a structural increase in the number of summer days, tropical nights and the length of heat waves. In cities, the urban heat island effect can push temperatures up to 3°C higher than in the surrounding countryside. The year 2023, with about 29 more heat wave days than the 1991-2020 average, ranked third among Italy's hottest years on record; 2025 saw Italy's sea temperature come in 1.18°C above that same average, the second-highest value since 1982.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backwards, but it is exactly what NASA's data shows, during the Northern Hemisphere's summer Earth sits at aphelion, the farthest point in its orbit from the Sun, at about 94.5 million miles; during northern winter, instead, it is at perihelion, the closest point, at about 91.4 million miles. Summer heat comes from the 23.5-degree tilt of Earth's axis, which makes sunlight hit that hemisphere more directly during that period, not from distance from the star.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WHO, heat stress puts the cardiovascular system under pressure, raising heart rate and reducing cerebral perfusion; it can worsen cardiovascular disease, respiratory disease, diabetes and mental health disorders. Between 2000 and 2019, an estimated 489,000 heat-related deaths occurred a year worldwide, 45% in Asia and 36% in Europe; heat mortality among over-65s rose 85% comparing 2000-2004 with 2017-2021, and the WHO expects heat wave frequency, duration and intensity to keep rising through the twenty-first century.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2003, 2010 and 2022 heat waves show the scale of the phenomenon, the European one of June-August 2003 is thought to have caused around 70,000 deaths; the 2010 Russian one, lasting 44 consecutive days, around 56,000; in the summer of 2022 alone, an estimated 61,672 excess deaths in Europe were attributed to heat. The most vulnerable populations, according to the WHO, include infants, young children, older adults, people with disabilities or chronic conditions, outdoor workers and people living in poverty.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23.5-degree tilt of Earth's axis means that, at certain times of the year, one hemisphere receives sunlight more directly than the other, distance from the Sun has nothing to do with it, if anything Earth is at the farthest point in its orbit from the Sun during the Northern Hemisphere's summer. If there is time, a second question from the Recap quiz, what is a heat wave according to the WHO? (A period when heat builds up over unusually hot days and nights.)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Summer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season born from a tilt, not a closeness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TRIPS PEOPLE UP</a:t>
            </a:r>
            <a:endParaRPr lang="en-US" sz="1300" dirty="0"/>
          </a:p>
        </p:txBody>
      </p:sp>
      <p:sp>
        <p:nvSpPr>
          <p:cNvPr id="3" name="Shape 1"/>
          <p:cNvSpPr/>
          <p:nvPr/>
        </p:nvSpPr>
        <p:spPr>
          <a:xfrm>
            <a:off x="503936" y="2106016"/>
            <a:ext cx="58154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Farther from the Sun, yet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hotter, 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tilted planet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longest day of the year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Heat waves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happens to the body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tilted planet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23.5 degrees, not miles from the Sun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REAL REASON FOR THE HEAT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tilt of Earth's axis</a:t>
            </a:r>
            <a:pPr indent="0" marL="0">
              <a:lnSpc>
                <a:spcPct val="120000"/>
              </a:lnSpc>
              <a:buNone/>
            </a:pPr>
            <a:r>
              <a:rPr lang="en-US" sz="1500" dirty="0">
                <a:solidFill>
                  <a:schemeClr val="tx2"/>
                </a:solidFill>
                <a:latin typeface="+mn-lt" pitchFamily="34" charset="0"/>
                <a:ea typeface="+mn-lt" pitchFamily="34" charset="-122"/>
                <a:cs typeface="+mn-lt" pitchFamily="34" charset="-120"/>
              </a:rPr>
              <a:t>: makes sunlight hit one hemisphere more directly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94.5M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aphelion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farthest point from the Sun, at the height of northern summer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91.4M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perihelion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closest point, in the depths of northern winter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HYPOTHESIS ABOUT ITS ORIGIN</a:t>
            </a:r>
            <a:endParaRPr lang="en-US" sz="1300" dirty="0"/>
          </a:p>
        </p:txBody>
      </p:sp>
      <p:sp>
        <p:nvSpPr>
          <p:cNvPr id="3" name="Shape 1"/>
          <p:cNvSpPr/>
          <p:nvPr/>
        </p:nvSpPr>
        <p:spPr>
          <a:xfrm>
            <a:off x="503936" y="2106016"/>
            <a:ext cx="333938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Earth's axial tilt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The longest day of the year</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solstice, explained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MOMENT, OPPOSITE SEASONS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Northern Hemisphere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SUMMER SOLSTICE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around June 21</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 THE NORTH POLE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24 hours of continuous daylight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Southern Hemisphere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SUMMER SOLSTICE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around December 21-22</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 THE SOUTH POLE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24 hours of continuous daylight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When it's summer in one, it's winter in the other.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MEASURE SUMMER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Jun 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start of meteorological summer</a:t>
            </a:r>
            <a:pPr indent="0" marL="0">
              <a:lnSpc>
                <a:spcPct val="120000"/>
              </a:lnSpc>
              <a:buNone/>
            </a:pPr>
            <a:r>
              <a:rPr lang="en-US" sz="1500" dirty="0">
                <a:solidFill>
                  <a:schemeClr val="tx2"/>
                </a:solidFill>
                <a:latin typeface="+mn-lt" pitchFamily="34" charset="0"/>
                <a:ea typeface="+mn-lt" pitchFamily="34" charset="-122"/>
                <a:cs typeface="+mn-lt" pitchFamily="34" charset="-120"/>
              </a:rPr>
              <a:t>: a fixed three-month block, running to August 31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Jun 21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approximate start of astronomical summer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exact date shifts slightly from year to year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Sep 22-23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end of northern astronomical summer</a:t>
            </a:r>
            <a:pPr indent="0" marL="0">
              <a:lnSpc>
                <a:spcPct val="120000"/>
              </a:lnSpc>
              <a:buNone/>
            </a:pPr>
            <a:r>
              <a:rPr lang="en-US" sz="1500" dirty="0">
                <a:solidFill>
                  <a:schemeClr val="tx2"/>
                </a:solidFill>
                <a:latin typeface="+mn-lt" pitchFamily="34" charset="0"/>
                <a:ea typeface="+mn-lt" pitchFamily="34" charset="-122"/>
                <a:cs typeface="+mn-lt" pitchFamily="34" charset="-120"/>
              </a:rPr>
              <a:t>: coincides with the autumn equinox</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Heat waves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triggers extreme heat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HEAT WAVE FORMS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Needs persistence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one hot day alone isn't enough</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High pressure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system stalls over an area</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Heat builds up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over unusually hot days and nights</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Heat wave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measurable impact on health</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SIGNS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Cramps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Mild</a:t>
            </a:r>
            <a:pPr indent="0" marL="0">
              <a:buNone/>
            </a:pPr>
            <a:r>
              <a:rPr lang="en-US" sz="1600" b="1" dirty="0">
                <a:solidFill>
                  <a:schemeClr val="bg1"/>
                </a:solidFill>
                <a:latin typeface="+mj-lt" pitchFamily="34" charset="0"/>
                <a:ea typeface="+mj-lt" pitchFamily="34" charset="-122"/>
                <a:cs typeface="+mj-lt" pitchFamily="34" charset="-120"/>
              </a:rPr>
              <a:t> severity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and swelling, per the WHO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GETS WORSE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Exhaustion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Med</a:t>
            </a:r>
            <a:pPr indent="0" marL="0">
              <a:buNone/>
            </a:pPr>
            <a:r>
              <a:rPr lang="en-US" sz="1600" b="1" dirty="0">
                <a:solidFill>
                  <a:schemeClr val="bg1"/>
                </a:solidFill>
                <a:latin typeface="+mj-lt" pitchFamily="34" charset="0"/>
                <a:ea typeface="+mj-lt" pitchFamily="34" charset="-122"/>
                <a:cs typeface="+mj-lt" pitchFamily="34" charset="-120"/>
              </a:rPr>
              <a:t> severity</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heat exhaustion, with intense fatigue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EMERGENCY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Heat stroke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50" b="1" dirty="0">
                <a:solidFill>
                  <a:schemeClr val="accent1"/>
                </a:solidFill>
                <a:latin typeface="+mj-lt" pitchFamily="34" charset="0"/>
                <a:ea typeface="+mj-lt" pitchFamily="34" charset="-122"/>
                <a:cs typeface="+mj-lt" pitchFamily="34" charset="-120"/>
              </a:rPr>
              <a:t>Severe</a:t>
            </a:r>
            <a:pPr indent="0" marL="0">
              <a:buNone/>
            </a:pPr>
            <a:r>
              <a:rPr lang="en-US" sz="1600" b="1" dirty="0">
                <a:solidFill>
                  <a:schemeClr val="accent1"/>
                </a:solidFill>
                <a:latin typeface="+mj-lt" pitchFamily="34" charset="0"/>
                <a:ea typeface="+mj-lt" pitchFamily="34" charset="-122"/>
                <a:cs typeface="+mj-lt" pitchFamily="34" charset="-120"/>
              </a:rPr>
              <a:t> severity</a:t>
            </a:r>
            <a:endParaRPr lang="en-US" sz="33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hot, dry skin, life-threatening</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ITALY IS HEATING UP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urban heat island effect</a:t>
            </a:r>
            <a:pPr indent="0" marL="0">
              <a:lnSpc>
                <a:spcPct val="120000"/>
              </a:lnSpc>
              <a:buNone/>
            </a:pPr>
            <a:r>
              <a:rPr lang="en-US" sz="1500" dirty="0">
                <a:solidFill>
                  <a:schemeClr val="tx2"/>
                </a:solidFill>
                <a:latin typeface="+mn-lt" pitchFamily="34" charset="0"/>
                <a:ea typeface="+mn-lt" pitchFamily="34" charset="-122"/>
                <a:cs typeface="+mn-lt" pitchFamily="34" charset="-120"/>
              </a:rPr>
              <a:t>: cities can run hotter than the surrounding countryside, per ISPRA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extra heat wave days in 2023</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compared with the 1991-2020 average, Italy's third-hottest year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Italian sea temperature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above the 1991-2020 average, the second-hottest since 1982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summer Earth is farther from the Sun, not closer.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Aphelion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farthest point in Earth's orbit from the Sun, falls right in the Northern Hemisphere's summer, the heat comes from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axial tilt</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the distance from the star.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What happens to the body</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Heart, risk and vulnerability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TOLL OF EXTREME HEAT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those deaths occur in Asia</a:t>
            </a:r>
            <a:pPr indent="0" marL="0">
              <a:lnSpc>
                <a:spcPct val="120000"/>
              </a:lnSpc>
              <a:buNone/>
            </a:pPr>
            <a:r>
              <a:rPr lang="en-US" sz="1500" dirty="0">
                <a:solidFill>
                  <a:schemeClr val="tx2"/>
                </a:solidFill>
                <a:latin typeface="+mn-lt" pitchFamily="34" charset="0"/>
                <a:ea typeface="+mn-lt" pitchFamily="34" charset="-122"/>
                <a:cs typeface="+mn-lt" pitchFamily="34" charset="-120"/>
              </a:rPr>
              <a:t>: 36% in Europe, the rest elsewhere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rise in heat mortality for over-65s</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comparing 2000-2004 with 2017-2021</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489,000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 a year worldwide, estimated</a:t>
            </a:r>
            <a:pPr indent="0" marL="0">
              <a:lnSpc>
                <a:spcPct val="120000"/>
              </a:lnSpc>
              <a:buNone/>
            </a:pPr>
            <a:r>
              <a:rPr lang="en-US" sz="1500" dirty="0">
                <a:solidFill>
                  <a:schemeClr val="tx2"/>
                </a:solidFill>
                <a:latin typeface="+mn-lt" pitchFamily="34" charset="0"/>
                <a:ea typeface="+mn-lt" pitchFamily="34" charset="-122"/>
                <a:cs typeface="+mn-lt" pitchFamily="34" charset="-120"/>
              </a:rPr>
              <a:t>: linked to heat between 2000 and 2019, per the WHO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HEAT WAVES, 2003-2022</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 in the 2003 European heat wave</a:t>
            </a:r>
            <a:pPr indent="0" marL="0">
              <a:lnSpc>
                <a:spcPct val="120000"/>
              </a:lnSpc>
              <a:buNone/>
            </a:pPr>
            <a:r>
              <a:rPr lang="en-US" sz="1500" dirty="0">
                <a:solidFill>
                  <a:schemeClr val="tx2"/>
                </a:solidFill>
                <a:latin typeface="+mn-lt" pitchFamily="34" charset="0"/>
                <a:ea typeface="+mn-lt" pitchFamily="34" charset="-122"/>
                <a:cs typeface="+mn-lt" pitchFamily="34" charset="-120"/>
              </a:rPr>
              <a:t>: June-August, according to the WHO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 in Russia in 2010</a:t>
            </a:r>
            <a:pPr indent="0" marL="0">
              <a:lnSpc>
                <a:spcPct val="120000"/>
              </a:lnSpc>
              <a:buNone/>
            </a:pPr>
            <a:r>
              <a:rPr lang="en-US" sz="1500" dirty="0">
                <a:solidFill>
                  <a:schemeClr val="tx2"/>
                </a:solidFill>
                <a:latin typeface="+mn-lt" pitchFamily="34" charset="0"/>
                <a:ea typeface="+mn-lt" pitchFamily="34" charset="-122"/>
                <a:cs typeface="+mn-lt" pitchFamily="34" charset="-120"/>
              </a:rPr>
              <a:t>: during a 44-day heat wave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61,672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excess deaths in Europe in summer 2022</a:t>
            </a:r>
            <a:pPr indent="0" marL="0">
              <a:lnSpc>
                <a:spcPct val="120000"/>
              </a:lnSpc>
              <a:buNone/>
            </a:pPr>
            <a:r>
              <a:rPr lang="en-US" sz="1500" dirty="0">
                <a:solidFill>
                  <a:schemeClr val="tx2"/>
                </a:solidFill>
                <a:latin typeface="+mn-lt" pitchFamily="34" charset="0"/>
                <a:ea typeface="+mn-lt" pitchFamily="34" charset="-122"/>
                <a:cs typeface="+mn-lt" pitchFamily="34" charset="-120"/>
              </a:rPr>
              <a:t>: attributed to heat, according to the WHO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summer happen, astronomically speaking?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Earth is closer to the Sun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Earth's axis is tilted by 23.5 degrees and sunlight arrives more directly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the Sun emits more energy during that period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recaplica.com/en/science/summer-season-climate-effects/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Met Office · WHO · ISPRA · NASA · Eurostat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Summer: Why It Happens, When It Starts and How Heat Affects the Body — Recap</dc:title>
  <dc:subject>PptxGenJS Presentation</dc:subject>
  <dc:creator>Recaplica</dc:creator>
  <cp:lastModifiedBy>Recaplica</cp:lastModifiedBy>
  <cp:revision>1</cp:revision>
  <dcterms:created xsi:type="dcterms:W3CDTF">2026-09-29T17:01:31Z</dcterms:created>
  <dcterms:modified xsi:type="dcterms:W3CDTF">2026-09-29T17:01:31Z</dcterms:modified>
</cp:coreProperties>
</file>