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Default Extension="fntdata" ContentType="application/x-fontdata"/>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Lst>
  <p:notesMasterIdLst>
    <p:notesMasterId r:id="rId12"/>
  </p:notesMasterIdLst>
  <p:sldSz cx="9144000" cy="5143500"/>
  <p:notesSz cx="5143500" cy="9144000"/>
  <p:embeddedFontLst>
    <p:embeddedFont>
      <p:font typeface="Bricolage Grotesque"/>
      <p:regular r:id="rId17"/>
      <p:bold r:id="rId18"/>
    </p:embeddedFont>
    <p:embeddedFont>
      <p:font typeface="Atkinson Hyperlegible"/>
      <p:regular r:id="rId19"/>
      <p:bold r:id="rId20"/>
      <p:italic r:id="rId21"/>
    </p:embeddedFont>
  </p:embeddedFontLst>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notesMaster" Target="notesMasters/notesMaster1.xml"/><Relationship Id="rId13" Type="http://schemas.openxmlformats.org/officeDocument/2006/relationships/presProps" Target="presProps.xml"/><Relationship Id="rId14" Type="http://schemas.openxmlformats.org/officeDocument/2006/relationships/viewProps" Target="viewProps.xml"/><Relationship Id="rId15" Type="http://schemas.openxmlformats.org/officeDocument/2006/relationships/theme" Target="theme/theme1.xml"/><Relationship Id="rId16" Type="http://schemas.openxmlformats.org/officeDocument/2006/relationships/tableStyles" Target="tableStyles.xml"/><Relationship Id="rId17" Type="http://schemas.openxmlformats.org/officeDocument/2006/relationships/font" Target="fonts/font1.fntdata"/><Relationship Id="rId18" Type="http://schemas.openxmlformats.org/officeDocument/2006/relationships/font" Target="fonts/font2.fntdata"/><Relationship Id="rId19" Type="http://schemas.openxmlformats.org/officeDocument/2006/relationships/font" Target="fonts/font3.fntdata"/><Relationship Id="rId20" Type="http://schemas.openxmlformats.org/officeDocument/2006/relationships/font" Target="fonts/font4.fntdata"/><Relationship Id="rId21" Type="http://schemas.openxmlformats.org/officeDocument/2006/relationships/font" Target="fonts/font5.fntdata"/></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Summer is the hottest season of the year, falling between spring and autumn. It is caused by the 23.5-degree tilt of Earth's axis, not by closeness to the Sun: its astronomical marker is the summer solstice, the day with the most hours of daylight in the year. We will look at why it happens, how it differs between the two hemispheres, what it produces on the climate side, and what happens to the human body when the heat turns intense.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It sounds like a contradiction, but it is a verifiable fact: according to NASA, during the Northern Hemisphere's summer Earth sits at the farthest point in its orbit from the Sun, aphelion, at about 94.5 million miles; in winter, instead, it is at the closest point, perihelion, at about 91.4 million miles. Summer heat does not depend on distance from the Sun, it depends on the 23.5-degree tilt of Earth's axis, which makes sunlight hit that hemisphere more directly during that part of the year.</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summer solstice marks, according to NOAA, the day with the most hours of daylight and the shortest night of the year for the hemisphere in question. In the Northern Hemisphere it falls around June 21, when the North Pole gets 24 hours of continuous daylight and the South Pole stays dark; by that same mechanism, reversed, the Southern Hemisphere's summer solstice falls around December 21-22, when it's the South Pole's turn to stay lit all day.</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According to the UK Met Office, meteorologists prefer a fixed three-month block, June-July-August in the Northern Hemisphere, because it makes climate data easier to compare year on year; it is the definition behind all official climate statistics. Astronomers, instead, measure summer from the solstice, around June 21, to the autumn equinox, falling roughly between September 22 and 23, a window that shifts slightly from year to year because the civil calendar and the solar year are not perfectly aligned.</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Met Office links the persistence of heat waves to areas of high pressure, anticyclones, that block air circulation for several days in a row, letting heat build up instead of dispersing. The WHO defines a heat wave as a period in which heat builds up over a sequence of unusually hot days and nights, with a minimum duration of two or three days and a measurable impact on human activity: a single hot day is not enough.</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According to ISPRA, Italy's last fifty years show a structural increase in the number of summer days, tropical nights and the length of heat waves. In cities, the urban heat island effect can push temperatures up to 3°C higher than in the surrounding countryside. The year 2023, with about 29 more heat wave days than the 1991-2020 average, ranked third among Italy's hottest years on record; 2025 saw Italy's sea temperature come in 1.18°C above that same average, the second-highest value since 1982.</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It sounds backwards, but it is exactly what NASA's data shows, during the Northern Hemisphere's summer Earth sits at aphelion, the farthest point in its orbit from the Sun, at about 94.5 million miles; during northern winter, instead, it is at perihelion, the closest point, at about 91.4 million miles. Summer heat comes from the 23.5-degree tilt of Earth's axis, which makes sunlight hit that hemisphere more directly during that period, not from distance from the star.</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According to the WHO, heat stress puts the cardiovascular system under pressure, raising heart rate and reducing cerebral perfusion; it can worsen cardiovascular disease, respiratory disease, diabetes and mental health disorders. Between 2000 and 2019, an estimated 489,000 heat-related deaths occurred a year worldwide, 45% in Asia and 36% in Europe; heat mortality among over-65s rose 85% comparing 2000-2004 with 2017-2021, and the WHO expects heat wave frequency, duration and intensity to keep rising through the twenty-first century.</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To review, the online Recap has a 5-question quiz and 8 flashcards, with the full list of sources at the bottom of the page.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image" Target="../media/image-1002-1.png"/><Relationship Id="rId2"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image" Target="../media/image-1003-1.png"/><Relationship Id="rId2"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image" Target="../media/image-1008-1.png"/><Relationship Id="rId2"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L_COVER">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5143500"/>
          </a:xfrm>
          <a:prstGeom prst="rect">
            <a:avLst/>
          </a:prstGeom>
          <a:solidFill>
            <a:schemeClr val="accent1"/>
          </a:solidFill>
          <a:ln/>
        </p:spPr>
      </p:sp>
      <p:sp>
        <p:nvSpPr>
          <p:cNvPr id="3" name="Shape 1"/>
          <p:cNvSpPr/>
          <p:nvPr/>
        </p:nvSpPr>
        <p:spPr>
          <a:xfrm>
            <a:off x="0" y="4869180"/>
            <a:ext cx="9144000" cy="274320"/>
          </a:xfrm>
          <a:prstGeom prst="rect">
            <a:avLst/>
          </a:prstGeom>
          <a:solidFill>
            <a:schemeClr val="accent2"/>
          </a:solidFill>
          <a:ln/>
        </p:spPr>
      </p:sp>
      <p:pic>
        <p:nvPicPr>
          <p:cNvPr id="4" name="Image 0" descr="scripts/assets/deck-logo-glyph.png">    </p:cNvPr>
          <p:cNvPicPr>
            <a:picLocks noChangeAspect="1"/>
          </p:cNvPicPr>
          <p:nvPr/>
        </p:nvPicPr>
        <p:blipFill>
          <a:blip r:embed="rId1"/>
          <a:stretch>
            <a:fillRect/>
          </a:stretch>
        </p:blipFill>
        <p:spPr>
          <a:xfrm>
            <a:off x="7635240" y="384048"/>
            <a:ext cx="1005840" cy="1005840"/>
          </a:xfrm>
          <a:prstGeom prst="rect">
            <a:avLst/>
          </a:prstGeom>
        </p:spPr>
      </p:pic>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L_PLAIN">
    <p:bg>
      <p:bgPr>
        <a:solidFill>
          <a:schemeClr val="bg1"/>
        </a:solidFill>
      </p:bgPr>
    </p:bg>
    <p:spTree>
      <p:nvGrpSpPr>
        <p:cNvPr id="1" name=""/>
        <p:cNvGrpSpPr/>
        <p:nvPr/>
      </p:nvGrpSpPr>
      <p:grpSpPr>
        <a:xfrm>
          <a:off x="0" y="0"/>
          <a:ext cx="0" cy="0"/>
          <a:chOff x="0" y="0"/>
          <a:chExt cx="0" cy="0"/>
        </a:xfrm>
      </p:grpSpPr>
      <p:pic>
        <p:nvPicPr>
          <p:cNvPr id="2" name="Image 0" descr="scripts/assets/deck-logo-tile.png">    </p:cNvPr>
          <p:cNvPicPr>
            <a:picLocks noChangeAspect="1"/>
          </p:cNvPicPr>
          <p:nvPr/>
        </p:nvPicPr>
        <p:blipFill>
          <a:blip r:embed="rId1"/>
          <a:stretch>
            <a:fillRect/>
          </a:stretch>
        </p:blipFill>
        <p:spPr>
          <a:xfrm>
            <a:off x="502920" y="4791456"/>
            <a:ext cx="201168" cy="201168"/>
          </a:xfrm>
          <a:prstGeom prst="rect">
            <a:avLst/>
          </a:prstGeom>
        </p:spPr>
      </p:pic>
      <p:sp>
        <p:nvSpPr>
          <p:cNvPr id="3" name="Text 0"/>
          <p:cNvSpPr/>
          <p:nvPr/>
        </p:nvSpPr>
        <p:spPr>
          <a:xfrm>
            <a:off x="749808" y="4754880"/>
            <a:ext cx="1463040" cy="274320"/>
          </a:xfrm>
          <a:prstGeom prst="rect">
            <a:avLst/>
          </a:prstGeom>
          <a:noFill/>
          <a:ln/>
        </p:spPr>
        <p:txBody>
          <a:bodyPr wrap="square" rtlCol="0" anchor="ctr"/>
          <a:lstStyle/>
          <a:p>
            <a:pPr indent="0" marL="0">
              <a:buNone/>
            </a:pPr>
            <a:r>
              <a:rPr lang="en-US" sz="1200" b="1" dirty="0">
                <a:solidFill>
                  <a:schemeClr val="accent1"/>
                </a:solidFill>
                <a:latin typeface="+mj-lt" pitchFamily="34" charset="0"/>
                <a:ea typeface="+mj-lt" pitchFamily="34" charset="-122"/>
                <a:cs typeface="+mj-lt" pitchFamily="34" charset="-120"/>
              </a:rPr>
              <a:t>recaplica</a:t>
            </a:r>
            <a:endParaRPr lang="en-US" sz="12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1003</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L_CHAPTER">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108960" cy="5143500"/>
          </a:xfrm>
          <a:prstGeom prst="rect">
            <a:avLst/>
          </a:prstGeom>
          <a:solidFill>
            <a:schemeClr val="accent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1004</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L_PORTRAIT">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474720" cy="5143500"/>
          </a:xfrm>
          <a:prstGeom prst="rect">
            <a:avLst/>
          </a:prstGeom>
          <a:solidFill>
            <a:schemeClr val="tx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1005</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L_TRIPTYCH">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048000" cy="5143500"/>
          </a:xfrm>
          <a:prstGeom prst="rect">
            <a:avLst/>
          </a:prstGeom>
          <a:solidFill>
            <a:schemeClr val="tx1"/>
          </a:solidFill>
          <a:ln/>
        </p:spPr>
      </p:sp>
      <p:sp>
        <p:nvSpPr>
          <p:cNvPr id="3" name="Shape 1"/>
          <p:cNvSpPr/>
          <p:nvPr/>
        </p:nvSpPr>
        <p:spPr>
          <a:xfrm>
            <a:off x="3048000" y="0"/>
            <a:ext cx="3048000" cy="5143500"/>
          </a:xfrm>
          <a:prstGeom prst="rect">
            <a:avLst/>
          </a:prstGeom>
          <a:solidFill>
            <a:schemeClr val="accent1"/>
          </a:solidFill>
          <a:ln/>
        </p:spPr>
      </p:sp>
      <p:sp>
        <p:nvSpPr>
          <p:cNvPr id="4" name="Shape 2"/>
          <p:cNvSpPr/>
          <p:nvPr/>
        </p:nvSpPr>
        <p:spPr>
          <a:xfrm>
            <a:off x="6096000" y="0"/>
            <a:ext cx="0" cy="5143500"/>
          </a:xfrm>
          <a:prstGeom prst="line">
            <a:avLst/>
          </a:prstGeom>
          <a:noFill/>
          <a:ln w="12700">
            <a:solidFill>
              <a:srgbClr val="E3DDCF"/>
            </a:solidFill>
            <a:prstDash val="solid"/>
          </a:ln>
        </p:spPr>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L_STATEMENT">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5143500"/>
          </a:xfrm>
          <a:prstGeom prst="rect">
            <a:avLst/>
          </a:prstGeom>
          <a:solidFill>
            <a:schemeClr val="tx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rgbClr val="D7E4DF"/>
                </a:solidFill>
              </a:defRPr>
            </a:lvl1pPr>
          </a:lstStyle>
          <a:p>
            <a:pPr algn="r"/>
            <a:fld id="{F7021451-1387-4CA6-816F-3879F97B5CBC}" type="slidenum">
              <a:rPr b="0" lang="en-US"/>
              <a:t>1007</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L_CLOSING">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4005072"/>
          </a:xfrm>
          <a:prstGeom prst="rect">
            <a:avLst/>
          </a:prstGeom>
          <a:solidFill>
            <a:schemeClr val="accent1"/>
          </a:solidFill>
          <a:ln/>
        </p:spPr>
      </p:sp>
      <p:sp>
        <p:nvSpPr>
          <p:cNvPr id="3" name="Shape 1"/>
          <p:cNvSpPr/>
          <p:nvPr/>
        </p:nvSpPr>
        <p:spPr>
          <a:xfrm>
            <a:off x="0" y="4005072"/>
            <a:ext cx="9144000" cy="64008"/>
          </a:xfrm>
          <a:prstGeom prst="rect">
            <a:avLst/>
          </a:prstGeom>
          <a:solidFill>
            <a:schemeClr val="accent2"/>
          </a:solidFill>
          <a:ln/>
        </p:spPr>
      </p:sp>
      <p:pic>
        <p:nvPicPr>
          <p:cNvPr id="4" name="Image 0" descr="scripts/assets/deck-logo-glyph.png">    </p:cNvPr>
          <p:cNvPicPr>
            <a:picLocks noChangeAspect="1"/>
          </p:cNvPicPr>
          <p:nvPr/>
        </p:nvPicPr>
        <p:blipFill>
          <a:blip r:embed="rId1"/>
          <a:stretch>
            <a:fillRect/>
          </a:stretch>
        </p:blipFill>
        <p:spPr>
          <a:xfrm>
            <a:off x="7818120" y="384048"/>
            <a:ext cx="822960" cy="822960"/>
          </a:xfrm>
          <a:prstGeom prst="rect">
            <a:avLst/>
          </a:prstGeom>
        </p:spPr>
      </p:pic>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null</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notesSlide" Target="../notesSlides/notesSlide10.xml"/></Relationships>
</file>

<file path=ppt/slides/slide1.xml><?xml version="1.0" encoding="utf-8"?>
<p:sld xmlns:a="http://schemas.openxmlformats.org/drawingml/2006/main" xmlns:r="http://schemas.openxmlformats.org/officeDocument/2006/relationships" xmlns:p="http://schemas.openxmlformats.org/presentationml/2006/main">
  <p:cSld name="Slide 1">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SCIENCE · RECAP</a:t>
            </a:r>
            <a:endParaRPr lang="en-US" sz="1300" dirty="0"/>
          </a:p>
        </p:txBody>
      </p:sp>
      <p:sp>
        <p:nvSpPr>
          <p:cNvPr id="3" name="Text 1"/>
          <p:cNvSpPr/>
          <p:nvPr/>
        </p:nvSpPr>
        <p:spPr>
          <a:xfrm>
            <a:off x="502920" y="2103120"/>
            <a:ext cx="8138160" cy="1920240"/>
          </a:xfrm>
          <a:prstGeom prst="rect">
            <a:avLst/>
          </a:prstGeom>
          <a:noFill/>
          <a:ln/>
        </p:spPr>
        <p:txBody>
          <a:bodyPr wrap="square" rtlCol="0" anchor="b"/>
          <a:lstStyle/>
          <a:p>
            <a:pPr indent="0" marL="0">
              <a:lnSpc>
                <a:spcPct val="102000"/>
              </a:lnSpc>
              <a:buNone/>
            </a:pPr>
            <a:r>
              <a:rPr lang="en-US" sz="6000" b="1" dirty="0">
                <a:solidFill>
                  <a:schemeClr val="bg1"/>
                </a:solidFill>
                <a:latin typeface="+mj-lt" pitchFamily="34" charset="0"/>
                <a:ea typeface="+mj-lt" pitchFamily="34" charset="-122"/>
                <a:cs typeface="+mj-lt" pitchFamily="34" charset="-120"/>
              </a:rPr>
              <a:t>Summer</a:t>
            </a:r>
            <a:endParaRPr lang="en-US" sz="6000" dirty="0"/>
          </a:p>
        </p:txBody>
      </p:sp>
      <p:sp>
        <p:nvSpPr>
          <p:cNvPr id="4" name="Text 2"/>
          <p:cNvSpPr/>
          <p:nvPr/>
        </p:nvSpPr>
        <p:spPr>
          <a:xfrm>
            <a:off x="548640" y="4114800"/>
            <a:ext cx="8046720" cy="457200"/>
          </a:xfrm>
          <a:prstGeom prst="rect">
            <a:avLst/>
          </a:prstGeom>
          <a:noFill/>
          <a:ln/>
        </p:spPr>
        <p:txBody>
          <a:bodyPr wrap="square" rtlCol="0" anchor="ctr"/>
          <a:lstStyle/>
          <a:p>
            <a:pPr indent="0" marL="0">
              <a:buNone/>
            </a:pPr>
            <a:r>
              <a:rPr lang="en-US" sz="1900" dirty="0">
                <a:solidFill>
                  <a:srgbClr val="D7E4DF"/>
                </a:solidFill>
                <a:latin typeface="+mn-lt" pitchFamily="34" charset="0"/>
                <a:ea typeface="+mn-lt" pitchFamily="34" charset="-122"/>
                <a:cs typeface="+mn-lt" pitchFamily="34" charset="-120"/>
              </a:rPr>
              <a:t>The season born from a tilt, not a closeness</a:t>
            </a:r>
            <a:endParaRPr lang="en-US" sz="19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3"/>
                </a:solidFill>
                <a:latin typeface="+mj-lt" pitchFamily="34" charset="0"/>
                <a:ea typeface="+mj-lt" pitchFamily="34" charset="-122"/>
                <a:cs typeface="+mj-lt" pitchFamily="34" charset="-120"/>
              </a:rPr>
              <a:t>THE QUESTION THAT TRIPS PEOPLE UP</a:t>
            </a:r>
            <a:endParaRPr lang="en-US" sz="1300" dirty="0"/>
          </a:p>
        </p:txBody>
      </p:sp>
      <p:sp>
        <p:nvSpPr>
          <p:cNvPr id="3" name="Shape 1"/>
          <p:cNvSpPr/>
          <p:nvPr/>
        </p:nvSpPr>
        <p:spPr>
          <a:xfrm>
            <a:off x="503936" y="2106016"/>
            <a:ext cx="5815432" cy="348691"/>
          </a:xfrm>
          <a:prstGeom prst="rect">
            <a:avLst/>
          </a:prstGeom>
          <a:solidFill>
            <a:srgbClr val="FFD435"/>
          </a:solidFill>
          <a:ln/>
        </p:spPr>
      </p:sp>
      <p:sp>
        <p:nvSpPr>
          <p:cNvPr id="4" name="Text 2"/>
          <p:cNvSpPr/>
          <p:nvPr/>
        </p:nvSpPr>
        <p:spPr>
          <a:xfrm>
            <a:off x="548640" y="1822704"/>
            <a:ext cx="7955280" cy="1530096"/>
          </a:xfrm>
          <a:prstGeom prst="rect">
            <a:avLst/>
          </a:prstGeom>
          <a:noFill/>
          <a:ln/>
        </p:spPr>
        <p:txBody>
          <a:bodyPr wrap="square" lIns="0" tIns="0" rIns="0" bIns="0" rtlCol="0" anchor="t"/>
          <a:lstStyle/>
          <a:p>
            <a:pPr indent="0" marL="0">
              <a:spcAft>
                <a:spcPts val="528"/>
              </a:spcAft>
              <a:buNone/>
            </a:pPr>
            <a:r>
              <a:rPr lang="en-US" sz="4400" b="1" dirty="0">
                <a:solidFill>
                  <a:schemeClr val="tx1"/>
                </a:solidFill>
                <a:latin typeface="+mj-lt" pitchFamily="34" charset="0"/>
                <a:ea typeface="+mj-lt" pitchFamily="34" charset="-122"/>
                <a:cs typeface="+mj-lt" pitchFamily="34" charset="-120"/>
              </a:rPr>
              <a:t>Farther from the Sun, yet</a:t>
            </a:r>
            <a:endParaRPr lang="en-US" sz="4400" dirty="0"/>
          </a:p>
          <a:p>
            <a:pPr indent="0" marL="0">
              <a:spcAft>
                <a:spcPts val="528"/>
              </a:spcAft>
              <a:buNone/>
            </a:pPr>
            <a:r>
              <a:rPr lang="en-US" sz="4400" b="1" dirty="0">
                <a:solidFill>
                  <a:schemeClr val="tx1"/>
                </a:solidFill>
                <a:latin typeface="+mj-lt" pitchFamily="34" charset="0"/>
                <a:ea typeface="+mj-lt" pitchFamily="34" charset="-122"/>
                <a:cs typeface="+mj-lt" pitchFamily="34" charset="-120"/>
              </a:rPr>
              <a:t>hotter, why?</a:t>
            </a:r>
            <a:endParaRPr lang="en-US" sz="44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2</a:t>
            </a:fld>
            <a:endParaRPr lang="en-US"/>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WHERE WE'RE HEADED</a:t>
            </a:r>
            <a:endParaRPr lang="en-US" sz="1300" dirty="0"/>
          </a:p>
        </p:txBody>
      </p:sp>
      <p:sp>
        <p:nvSpPr>
          <p:cNvPr id="3" name="Text 1"/>
          <p:cNvSpPr/>
          <p:nvPr/>
        </p:nvSpPr>
        <p:spPr>
          <a:xfrm>
            <a:off x="548640" y="127101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01</a:t>
            </a:r>
            <a:endParaRPr lang="en-US" sz="2000" dirty="0"/>
          </a:p>
        </p:txBody>
      </p:sp>
      <p:sp>
        <p:nvSpPr>
          <p:cNvPr id="4" name="Text 2"/>
          <p:cNvSpPr/>
          <p:nvPr/>
        </p:nvSpPr>
        <p:spPr>
          <a:xfrm>
            <a:off x="1463040" y="123444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A tilted planet</a:t>
            </a:r>
            <a:endParaRPr lang="en-US" sz="2300" dirty="0"/>
          </a:p>
        </p:txBody>
      </p:sp>
      <p:sp>
        <p:nvSpPr>
          <p:cNvPr id="5" name="Shape 3"/>
          <p:cNvSpPr/>
          <p:nvPr/>
        </p:nvSpPr>
        <p:spPr>
          <a:xfrm>
            <a:off x="548640" y="2011680"/>
            <a:ext cx="8046720" cy="0"/>
          </a:xfrm>
          <a:prstGeom prst="line">
            <a:avLst/>
          </a:prstGeom>
          <a:noFill/>
          <a:ln w="12700">
            <a:solidFill>
              <a:srgbClr val="E3DDCF"/>
            </a:solidFill>
            <a:prstDash val="solid"/>
          </a:ln>
        </p:spPr>
      </p:sp>
      <p:sp>
        <p:nvSpPr>
          <p:cNvPr id="6" name="Text 4"/>
          <p:cNvSpPr/>
          <p:nvPr/>
        </p:nvSpPr>
        <p:spPr>
          <a:xfrm>
            <a:off x="548640" y="213969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02</a:t>
            </a:r>
            <a:endParaRPr lang="en-US" sz="2000" dirty="0"/>
          </a:p>
        </p:txBody>
      </p:sp>
      <p:sp>
        <p:nvSpPr>
          <p:cNvPr id="7" name="Text 5"/>
          <p:cNvSpPr/>
          <p:nvPr/>
        </p:nvSpPr>
        <p:spPr>
          <a:xfrm>
            <a:off x="1463040" y="210312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The longest day of the year</a:t>
            </a:r>
            <a:endParaRPr lang="en-US" sz="2300" dirty="0"/>
          </a:p>
        </p:txBody>
      </p:sp>
      <p:sp>
        <p:nvSpPr>
          <p:cNvPr id="8" name="Shape 6"/>
          <p:cNvSpPr/>
          <p:nvPr/>
        </p:nvSpPr>
        <p:spPr>
          <a:xfrm>
            <a:off x="548640" y="2880360"/>
            <a:ext cx="8046720" cy="0"/>
          </a:xfrm>
          <a:prstGeom prst="line">
            <a:avLst/>
          </a:prstGeom>
          <a:noFill/>
          <a:ln w="12700">
            <a:solidFill>
              <a:srgbClr val="E3DDCF"/>
            </a:solidFill>
            <a:prstDash val="solid"/>
          </a:ln>
        </p:spPr>
      </p:sp>
      <p:sp>
        <p:nvSpPr>
          <p:cNvPr id="9" name="Text 7"/>
          <p:cNvSpPr/>
          <p:nvPr/>
        </p:nvSpPr>
        <p:spPr>
          <a:xfrm>
            <a:off x="548640" y="300837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03</a:t>
            </a:r>
            <a:endParaRPr lang="en-US" sz="2000" dirty="0"/>
          </a:p>
        </p:txBody>
      </p:sp>
      <p:sp>
        <p:nvSpPr>
          <p:cNvPr id="10" name="Text 8"/>
          <p:cNvSpPr/>
          <p:nvPr/>
        </p:nvSpPr>
        <p:spPr>
          <a:xfrm>
            <a:off x="1463040" y="297180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Heat waves</a:t>
            </a:r>
            <a:endParaRPr lang="en-US" sz="2300" dirty="0"/>
          </a:p>
        </p:txBody>
      </p:sp>
      <p:sp>
        <p:nvSpPr>
          <p:cNvPr id="11" name="Shape 9"/>
          <p:cNvSpPr/>
          <p:nvPr/>
        </p:nvSpPr>
        <p:spPr>
          <a:xfrm>
            <a:off x="548640" y="3749040"/>
            <a:ext cx="8046720" cy="0"/>
          </a:xfrm>
          <a:prstGeom prst="line">
            <a:avLst/>
          </a:prstGeom>
          <a:noFill/>
          <a:ln w="12700">
            <a:solidFill>
              <a:srgbClr val="E3DDCF"/>
            </a:solidFill>
            <a:prstDash val="solid"/>
          </a:ln>
        </p:spPr>
      </p:sp>
      <p:sp>
        <p:nvSpPr>
          <p:cNvPr id="12" name="Text 10"/>
          <p:cNvSpPr/>
          <p:nvPr/>
        </p:nvSpPr>
        <p:spPr>
          <a:xfrm>
            <a:off x="548640" y="387705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04</a:t>
            </a:r>
            <a:endParaRPr lang="en-US" sz="2000" dirty="0"/>
          </a:p>
        </p:txBody>
      </p:sp>
      <p:sp>
        <p:nvSpPr>
          <p:cNvPr id="13" name="Text 11"/>
          <p:cNvSpPr/>
          <p:nvPr/>
        </p:nvSpPr>
        <p:spPr>
          <a:xfrm>
            <a:off x="1463040" y="384048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What happens to the body</a:t>
            </a:r>
            <a:endParaRPr lang="en-US" sz="23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3</a:t>
            </a:fld>
            <a:endParaRPr lang="en-US"/>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SAME MOMENT, OPPOSITE SEASONS</a:t>
            </a:r>
            <a:endParaRPr lang="en-US" sz="1300" dirty="0"/>
          </a:p>
        </p:txBody>
      </p:sp>
      <p:sp>
        <p:nvSpPr>
          <p:cNvPr id="3" name="Shape 1"/>
          <p:cNvSpPr/>
          <p:nvPr/>
        </p:nvSpPr>
        <p:spPr>
          <a:xfrm>
            <a:off x="548640" y="1051560"/>
            <a:ext cx="3886200" cy="2697480"/>
          </a:xfrm>
          <a:prstGeom prst="roundRect">
            <a:avLst>
              <a:gd name="adj" fmla="val 3051"/>
            </a:avLst>
          </a:prstGeom>
          <a:solidFill>
            <a:srgbClr val="EAEDF0"/>
          </a:solidFill>
          <a:ln/>
        </p:spPr>
      </p:sp>
      <p:sp>
        <p:nvSpPr>
          <p:cNvPr id="4" name="Text 2"/>
          <p:cNvSpPr/>
          <p:nvPr/>
        </p:nvSpPr>
        <p:spPr>
          <a:xfrm>
            <a:off x="822960" y="1280160"/>
            <a:ext cx="3337560" cy="457200"/>
          </a:xfrm>
          <a:prstGeom prst="rect">
            <a:avLst/>
          </a:prstGeom>
          <a:noFill/>
          <a:ln/>
        </p:spPr>
        <p:txBody>
          <a:bodyPr wrap="square" rtlCol="0" anchor="ctr"/>
          <a:lstStyle/>
          <a:p>
            <a:pPr indent="0" marL="0">
              <a:buNone/>
            </a:pPr>
            <a:r>
              <a:rPr lang="en-US" sz="2200" b="1" dirty="0">
                <a:solidFill>
                  <a:srgbClr val="47525F"/>
                </a:solidFill>
                <a:latin typeface="+mj-lt" pitchFamily="34" charset="0"/>
                <a:ea typeface="+mj-lt" pitchFamily="34" charset="-122"/>
                <a:cs typeface="+mj-lt" pitchFamily="34" charset="-120"/>
              </a:rPr>
              <a:t>Northern Hemisphere</a:t>
            </a:r>
            <a:endParaRPr lang="en-US" sz="2200" dirty="0"/>
          </a:p>
        </p:txBody>
      </p:sp>
      <p:sp>
        <p:nvSpPr>
          <p:cNvPr id="5" name="Shape 3"/>
          <p:cNvSpPr/>
          <p:nvPr/>
        </p:nvSpPr>
        <p:spPr>
          <a:xfrm>
            <a:off x="822960" y="1874520"/>
            <a:ext cx="3337560" cy="0"/>
          </a:xfrm>
          <a:prstGeom prst="line">
            <a:avLst/>
          </a:prstGeom>
          <a:noFill/>
          <a:ln w="12700">
            <a:solidFill>
              <a:srgbClr val="E3DDCF"/>
            </a:solidFill>
            <a:prstDash val="solid"/>
          </a:ln>
        </p:spPr>
      </p:sp>
      <p:sp>
        <p:nvSpPr>
          <p:cNvPr id="6" name="Text 4"/>
          <p:cNvSpPr/>
          <p:nvPr/>
        </p:nvSpPr>
        <p:spPr>
          <a:xfrm>
            <a:off x="822960" y="194767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SUMMER SOLSTICE</a:t>
            </a:r>
            <a:endParaRPr lang="en-US" sz="1100" dirty="0"/>
          </a:p>
        </p:txBody>
      </p:sp>
      <p:sp>
        <p:nvSpPr>
          <p:cNvPr id="7" name="Text 5"/>
          <p:cNvSpPr/>
          <p:nvPr/>
        </p:nvSpPr>
        <p:spPr>
          <a:xfrm>
            <a:off x="822960" y="220370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around June 21</a:t>
            </a:r>
            <a:endParaRPr lang="en-US" sz="1600" dirty="0"/>
          </a:p>
        </p:txBody>
      </p:sp>
      <p:sp>
        <p:nvSpPr>
          <p:cNvPr id="8" name="Shape 6"/>
          <p:cNvSpPr/>
          <p:nvPr/>
        </p:nvSpPr>
        <p:spPr>
          <a:xfrm>
            <a:off x="822960" y="2743200"/>
            <a:ext cx="3337560" cy="0"/>
          </a:xfrm>
          <a:prstGeom prst="line">
            <a:avLst/>
          </a:prstGeom>
          <a:noFill/>
          <a:ln w="12700">
            <a:solidFill>
              <a:srgbClr val="E3DDCF"/>
            </a:solidFill>
            <a:prstDash val="solid"/>
          </a:ln>
        </p:spPr>
      </p:sp>
      <p:sp>
        <p:nvSpPr>
          <p:cNvPr id="9" name="Text 7"/>
          <p:cNvSpPr/>
          <p:nvPr/>
        </p:nvSpPr>
        <p:spPr>
          <a:xfrm>
            <a:off x="822960" y="281635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AT THE NORTH POLE</a:t>
            </a:r>
            <a:endParaRPr lang="en-US" sz="1100" dirty="0"/>
          </a:p>
        </p:txBody>
      </p:sp>
      <p:sp>
        <p:nvSpPr>
          <p:cNvPr id="10" name="Text 8"/>
          <p:cNvSpPr/>
          <p:nvPr/>
        </p:nvSpPr>
        <p:spPr>
          <a:xfrm>
            <a:off x="822960" y="307238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24 hours of continuous daylight</a:t>
            </a:r>
            <a:endParaRPr lang="en-US" sz="1600" dirty="0"/>
          </a:p>
        </p:txBody>
      </p:sp>
      <p:sp>
        <p:nvSpPr>
          <p:cNvPr id="11" name="Shape 9"/>
          <p:cNvSpPr/>
          <p:nvPr/>
        </p:nvSpPr>
        <p:spPr>
          <a:xfrm>
            <a:off x="4709160" y="1051560"/>
            <a:ext cx="3886200" cy="2697480"/>
          </a:xfrm>
          <a:prstGeom prst="roundRect">
            <a:avLst>
              <a:gd name="adj" fmla="val 3051"/>
            </a:avLst>
          </a:prstGeom>
          <a:solidFill>
            <a:srgbClr val="E2F0EA"/>
          </a:solidFill>
          <a:ln/>
        </p:spPr>
      </p:sp>
      <p:sp>
        <p:nvSpPr>
          <p:cNvPr id="12" name="Text 10"/>
          <p:cNvSpPr/>
          <p:nvPr/>
        </p:nvSpPr>
        <p:spPr>
          <a:xfrm>
            <a:off x="4983480" y="1280160"/>
            <a:ext cx="3337560" cy="457200"/>
          </a:xfrm>
          <a:prstGeom prst="rect">
            <a:avLst/>
          </a:prstGeom>
          <a:noFill/>
          <a:ln/>
        </p:spPr>
        <p:txBody>
          <a:bodyPr wrap="square" rtlCol="0" anchor="ctr"/>
          <a:lstStyle/>
          <a:p>
            <a:pPr indent="0" marL="0">
              <a:buNone/>
            </a:pPr>
            <a:r>
              <a:rPr lang="en-US" sz="2200" b="1" dirty="0">
                <a:solidFill>
                  <a:schemeClr val="accent1"/>
                </a:solidFill>
                <a:latin typeface="+mj-lt" pitchFamily="34" charset="0"/>
                <a:ea typeface="+mj-lt" pitchFamily="34" charset="-122"/>
                <a:cs typeface="+mj-lt" pitchFamily="34" charset="-120"/>
              </a:rPr>
              <a:t>Southern Hemisphere</a:t>
            </a:r>
            <a:endParaRPr lang="en-US" sz="2200" dirty="0"/>
          </a:p>
        </p:txBody>
      </p:sp>
      <p:sp>
        <p:nvSpPr>
          <p:cNvPr id="13" name="Shape 11"/>
          <p:cNvSpPr/>
          <p:nvPr/>
        </p:nvSpPr>
        <p:spPr>
          <a:xfrm>
            <a:off x="4983480" y="1874520"/>
            <a:ext cx="3337560" cy="0"/>
          </a:xfrm>
          <a:prstGeom prst="line">
            <a:avLst/>
          </a:prstGeom>
          <a:noFill/>
          <a:ln w="12700">
            <a:solidFill>
              <a:srgbClr val="E3DDCF"/>
            </a:solidFill>
            <a:prstDash val="solid"/>
          </a:ln>
        </p:spPr>
      </p:sp>
      <p:sp>
        <p:nvSpPr>
          <p:cNvPr id="14" name="Text 12"/>
          <p:cNvSpPr/>
          <p:nvPr/>
        </p:nvSpPr>
        <p:spPr>
          <a:xfrm>
            <a:off x="4983480" y="194767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SUMMER SOLSTICE</a:t>
            </a:r>
            <a:endParaRPr lang="en-US" sz="1100" dirty="0"/>
          </a:p>
        </p:txBody>
      </p:sp>
      <p:sp>
        <p:nvSpPr>
          <p:cNvPr id="15" name="Text 13"/>
          <p:cNvSpPr/>
          <p:nvPr/>
        </p:nvSpPr>
        <p:spPr>
          <a:xfrm>
            <a:off x="4983480" y="220370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around December 21-22</a:t>
            </a:r>
            <a:endParaRPr lang="en-US" sz="1600" dirty="0"/>
          </a:p>
        </p:txBody>
      </p:sp>
      <p:sp>
        <p:nvSpPr>
          <p:cNvPr id="16" name="Shape 14"/>
          <p:cNvSpPr/>
          <p:nvPr/>
        </p:nvSpPr>
        <p:spPr>
          <a:xfrm>
            <a:off x="4983480" y="2743200"/>
            <a:ext cx="3337560" cy="0"/>
          </a:xfrm>
          <a:prstGeom prst="line">
            <a:avLst/>
          </a:prstGeom>
          <a:noFill/>
          <a:ln w="12700">
            <a:solidFill>
              <a:srgbClr val="E3DDCF"/>
            </a:solidFill>
            <a:prstDash val="solid"/>
          </a:ln>
        </p:spPr>
      </p:sp>
      <p:sp>
        <p:nvSpPr>
          <p:cNvPr id="17" name="Text 15"/>
          <p:cNvSpPr/>
          <p:nvPr/>
        </p:nvSpPr>
        <p:spPr>
          <a:xfrm>
            <a:off x="4983480" y="281635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AT THE SOUTH POLE</a:t>
            </a:r>
            <a:endParaRPr lang="en-US" sz="1100" dirty="0"/>
          </a:p>
        </p:txBody>
      </p:sp>
      <p:sp>
        <p:nvSpPr>
          <p:cNvPr id="18" name="Text 16"/>
          <p:cNvSpPr/>
          <p:nvPr/>
        </p:nvSpPr>
        <p:spPr>
          <a:xfrm>
            <a:off x="4983480" y="307238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24 hours of continuous daylight</a:t>
            </a:r>
            <a:endParaRPr lang="en-US" sz="1600" dirty="0"/>
          </a:p>
        </p:txBody>
      </p:sp>
      <p:sp>
        <p:nvSpPr>
          <p:cNvPr id="19" name="Text 17"/>
          <p:cNvSpPr/>
          <p:nvPr/>
        </p:nvSpPr>
        <p:spPr>
          <a:xfrm>
            <a:off x="548640" y="3977640"/>
            <a:ext cx="8046720" cy="502920"/>
          </a:xfrm>
          <a:prstGeom prst="rect">
            <a:avLst/>
          </a:prstGeom>
          <a:noFill/>
          <a:ln/>
        </p:spPr>
        <p:txBody>
          <a:bodyPr wrap="square" rtlCol="0" anchor="ctr"/>
          <a:lstStyle/>
          <a:p>
            <a:pPr indent="0" marL="0">
              <a:buNone/>
            </a:pPr>
            <a:r>
              <a:rPr lang="en-US" sz="1650" b="1" dirty="0">
                <a:solidFill>
                  <a:schemeClr val="tx1"/>
                </a:solidFill>
                <a:latin typeface="+mn-lt" pitchFamily="34" charset="0"/>
                <a:ea typeface="+mn-lt" pitchFamily="34" charset="-122"/>
                <a:cs typeface="+mn-lt" pitchFamily="34" charset="-120"/>
              </a:rPr>
              <a:t>When it's summer in one, it's winter in the other.</a:t>
            </a:r>
            <a:endParaRPr lang="en-US" sz="16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4</a:t>
            </a:fld>
            <a:endParaRPr lang="en-US"/>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TWO WAYS TO MEASURE SUMMER</a:t>
            </a:r>
            <a:endParaRPr lang="en-US" sz="1300" dirty="0"/>
          </a:p>
        </p:txBody>
      </p:sp>
      <p:sp>
        <p:nvSpPr>
          <p:cNvPr id="3" name="Text 1"/>
          <p:cNvSpPr/>
          <p:nvPr/>
        </p:nvSpPr>
        <p:spPr>
          <a:xfrm>
            <a:off x="5486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Jun 1</a:t>
            </a:r>
            <a:endParaRPr lang="en-US" sz="4800" dirty="0"/>
          </a:p>
        </p:txBody>
      </p:sp>
      <p:sp>
        <p:nvSpPr>
          <p:cNvPr id="4" name="Text 2"/>
          <p:cNvSpPr/>
          <p:nvPr/>
        </p:nvSpPr>
        <p:spPr>
          <a:xfrm>
            <a:off x="5486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start of meteorological summer</a:t>
            </a:r>
            <a:pPr indent="0" marL="0">
              <a:lnSpc>
                <a:spcPct val="120000"/>
              </a:lnSpc>
              <a:buNone/>
            </a:pPr>
            <a:r>
              <a:rPr lang="en-US" sz="1500" dirty="0">
                <a:solidFill>
                  <a:schemeClr val="tx2"/>
                </a:solidFill>
                <a:latin typeface="+mn-lt" pitchFamily="34" charset="0"/>
                <a:ea typeface="+mn-lt" pitchFamily="34" charset="-122"/>
                <a:cs typeface="+mn-lt" pitchFamily="34" charset="-120"/>
              </a:rPr>
              <a:t>: a fixed three-month block, running to August 31</a:t>
            </a:r>
            <a:endParaRPr lang="en-US" sz="1500" dirty="0"/>
          </a:p>
        </p:txBody>
      </p:sp>
      <p:sp>
        <p:nvSpPr>
          <p:cNvPr id="5" name="Text 3"/>
          <p:cNvSpPr/>
          <p:nvPr/>
        </p:nvSpPr>
        <p:spPr>
          <a:xfrm>
            <a:off x="32918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Jun 21</a:t>
            </a:r>
            <a:endParaRPr lang="en-US" sz="4800" dirty="0"/>
          </a:p>
        </p:txBody>
      </p:sp>
      <p:sp>
        <p:nvSpPr>
          <p:cNvPr id="6" name="Text 4"/>
          <p:cNvSpPr/>
          <p:nvPr/>
        </p:nvSpPr>
        <p:spPr>
          <a:xfrm>
            <a:off x="32918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approximate start of astronomical summer</a:t>
            </a:r>
            <a:pPr indent="0" marL="0">
              <a:lnSpc>
                <a:spcPct val="120000"/>
              </a:lnSpc>
              <a:buNone/>
            </a:pPr>
            <a:r>
              <a:rPr lang="en-US" sz="1500" dirty="0">
                <a:solidFill>
                  <a:schemeClr val="tx2"/>
                </a:solidFill>
                <a:latin typeface="+mn-lt" pitchFamily="34" charset="0"/>
                <a:ea typeface="+mn-lt" pitchFamily="34" charset="-122"/>
                <a:cs typeface="+mn-lt" pitchFamily="34" charset="-120"/>
              </a:rPr>
              <a:t>: the exact date shifts slightly from year to year</a:t>
            </a:r>
            <a:endParaRPr lang="en-US" sz="1500" dirty="0"/>
          </a:p>
        </p:txBody>
      </p:sp>
      <p:sp>
        <p:nvSpPr>
          <p:cNvPr id="7" name="Text 5"/>
          <p:cNvSpPr/>
          <p:nvPr/>
        </p:nvSpPr>
        <p:spPr>
          <a:xfrm>
            <a:off x="60350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Sep 22-23</a:t>
            </a:r>
            <a:endParaRPr lang="en-US" sz="4800" dirty="0"/>
          </a:p>
        </p:txBody>
      </p:sp>
      <p:sp>
        <p:nvSpPr>
          <p:cNvPr id="8" name="Text 6"/>
          <p:cNvSpPr/>
          <p:nvPr/>
        </p:nvSpPr>
        <p:spPr>
          <a:xfrm>
            <a:off x="60350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end of northern astronomical summer</a:t>
            </a:r>
            <a:pPr indent="0" marL="0">
              <a:lnSpc>
                <a:spcPct val="120000"/>
              </a:lnSpc>
              <a:buNone/>
            </a:pPr>
            <a:r>
              <a:rPr lang="en-US" sz="1500" dirty="0">
                <a:solidFill>
                  <a:schemeClr val="tx2"/>
                </a:solidFill>
                <a:latin typeface="+mn-lt" pitchFamily="34" charset="0"/>
                <a:ea typeface="+mn-lt" pitchFamily="34" charset="-122"/>
                <a:cs typeface="+mn-lt" pitchFamily="34" charset="-120"/>
              </a:rPr>
              <a:t>: coincides with the autumn equinox</a:t>
            </a:r>
            <a:endParaRPr lang="en-US" sz="15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5</a:t>
            </a:fld>
            <a:endParaRPr lang="en-US"/>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HOW A HEAT WAVE FORMS</a:t>
            </a:r>
            <a:endParaRPr lang="en-US" sz="1300" dirty="0"/>
          </a:p>
        </p:txBody>
      </p:sp>
      <p:sp>
        <p:nvSpPr>
          <p:cNvPr id="3" name="Shape 1"/>
          <p:cNvSpPr/>
          <p:nvPr/>
        </p:nvSpPr>
        <p:spPr>
          <a:xfrm>
            <a:off x="640080" y="2926080"/>
            <a:ext cx="7863840" cy="0"/>
          </a:xfrm>
          <a:prstGeom prst="line">
            <a:avLst/>
          </a:prstGeom>
          <a:noFill/>
          <a:ln w="31750">
            <a:solidFill>
              <a:schemeClr val="accent1"/>
            </a:solidFill>
            <a:prstDash val="sysDot"/>
          </a:ln>
        </p:spPr>
      </p:sp>
      <p:sp>
        <p:nvSpPr>
          <p:cNvPr id="4" name="Text 2"/>
          <p:cNvSpPr/>
          <p:nvPr/>
        </p:nvSpPr>
        <p:spPr>
          <a:xfrm>
            <a:off x="1627632" y="1325880"/>
            <a:ext cx="2743200" cy="868680"/>
          </a:xfrm>
          <a:prstGeom prst="rect">
            <a:avLst/>
          </a:prstGeom>
          <a:noFill/>
          <a:ln/>
        </p:spPr>
        <p:txBody>
          <a:bodyPr wrap="square" rtlCol="0" anchor="t"/>
          <a:lstStyle/>
          <a:p>
            <a:pPr algn="ctr" indent="0" marL="0">
              <a:lnSpc>
                <a:spcPct val="115000"/>
              </a:lnSpc>
              <a:buNone/>
            </a:pPr>
            <a:r>
              <a:rPr lang="en-US" sz="1600" b="1" dirty="0">
                <a:solidFill>
                  <a:schemeClr val="accent3"/>
                </a:solidFill>
                <a:latin typeface="+mj-lt" pitchFamily="34" charset="0"/>
                <a:ea typeface="+mj-lt" pitchFamily="34" charset="-122"/>
                <a:cs typeface="+mj-lt" pitchFamily="34" charset="-120"/>
              </a:rPr>
              <a:t>Needs persistence</a:t>
            </a:r>
            <a:endParaRPr lang="en-US" sz="1600" dirty="0"/>
          </a:p>
          <a:p>
            <a:pPr algn="ctr" indent="0" marL="0">
              <a:lnSpc>
                <a:spcPct val="115000"/>
              </a:lnSpc>
              <a:buNone/>
            </a:pPr>
            <a:r>
              <a:rPr lang="en-US" sz="1250" dirty="0">
                <a:solidFill>
                  <a:schemeClr val="tx2"/>
                </a:solidFill>
                <a:latin typeface="+mn-lt" pitchFamily="34" charset="0"/>
                <a:ea typeface="+mn-lt" pitchFamily="34" charset="-122"/>
                <a:cs typeface="+mn-lt" pitchFamily="34" charset="-120"/>
              </a:rPr>
              <a:t>one hot day alone isn't enough</a:t>
            </a:r>
            <a:endParaRPr lang="en-US" sz="1600" dirty="0"/>
          </a:p>
        </p:txBody>
      </p:sp>
      <p:sp>
        <p:nvSpPr>
          <p:cNvPr id="5" name="Shape 3"/>
          <p:cNvSpPr/>
          <p:nvPr/>
        </p:nvSpPr>
        <p:spPr>
          <a:xfrm>
            <a:off x="914400" y="2807208"/>
            <a:ext cx="237744" cy="237744"/>
          </a:xfrm>
          <a:prstGeom prst="ellipse">
            <a:avLst/>
          </a:prstGeom>
          <a:solidFill>
            <a:schemeClr val="accent1"/>
          </a:solidFill>
          <a:ln w="12700">
            <a:solidFill>
              <a:schemeClr val="accent1"/>
            </a:solidFill>
            <a:prstDash val="solid"/>
          </a:ln>
        </p:spPr>
      </p:sp>
      <p:sp>
        <p:nvSpPr>
          <p:cNvPr id="6" name="Text 4"/>
          <p:cNvSpPr/>
          <p:nvPr/>
        </p:nvSpPr>
        <p:spPr>
          <a:xfrm>
            <a:off x="137160"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High pressure</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a system stalls over an area</a:t>
            </a:r>
            <a:endParaRPr lang="en-US" sz="1400" dirty="0"/>
          </a:p>
        </p:txBody>
      </p:sp>
      <p:sp>
        <p:nvSpPr>
          <p:cNvPr id="7" name="Shape 5"/>
          <p:cNvSpPr/>
          <p:nvPr/>
        </p:nvSpPr>
        <p:spPr>
          <a:xfrm>
            <a:off x="4453128" y="2807208"/>
            <a:ext cx="237744" cy="237744"/>
          </a:xfrm>
          <a:prstGeom prst="ellipse">
            <a:avLst/>
          </a:prstGeom>
          <a:solidFill>
            <a:schemeClr val="accent1"/>
          </a:solidFill>
          <a:ln w="12700">
            <a:solidFill>
              <a:schemeClr val="accent1"/>
            </a:solidFill>
            <a:prstDash val="solid"/>
          </a:ln>
        </p:spPr>
      </p:sp>
      <p:sp>
        <p:nvSpPr>
          <p:cNvPr id="8" name="Text 6"/>
          <p:cNvSpPr/>
          <p:nvPr/>
        </p:nvSpPr>
        <p:spPr>
          <a:xfrm>
            <a:off x="3474720"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Heat builds up</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over unusually hot days and nights</a:t>
            </a:r>
            <a:endParaRPr lang="en-US" sz="1400" dirty="0"/>
          </a:p>
        </p:txBody>
      </p:sp>
      <p:sp>
        <p:nvSpPr>
          <p:cNvPr id="9" name="Shape 7"/>
          <p:cNvSpPr/>
          <p:nvPr/>
        </p:nvSpPr>
        <p:spPr>
          <a:xfrm>
            <a:off x="7991856" y="2807208"/>
            <a:ext cx="237744" cy="237744"/>
          </a:xfrm>
          <a:prstGeom prst="ellipse">
            <a:avLst/>
          </a:prstGeom>
          <a:solidFill>
            <a:schemeClr val="accent2"/>
          </a:solidFill>
          <a:ln w="25400">
            <a:solidFill>
              <a:schemeClr val="accent1"/>
            </a:solidFill>
            <a:prstDash val="solid"/>
          </a:ln>
        </p:spPr>
      </p:sp>
      <p:sp>
        <p:nvSpPr>
          <p:cNvPr id="10" name="Text 8"/>
          <p:cNvSpPr/>
          <p:nvPr/>
        </p:nvSpPr>
        <p:spPr>
          <a:xfrm>
            <a:off x="6812280"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Heat wave</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a measurable impact on health</a:t>
            </a:r>
            <a:endParaRPr lang="en-US" sz="14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6</a:t>
            </a:fld>
            <a:endParaRPr lang="en-US"/>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ITALY IS HEATING UP</a:t>
            </a:r>
            <a:endParaRPr lang="en-US" sz="1300" dirty="0"/>
          </a:p>
        </p:txBody>
      </p:sp>
      <p:sp>
        <p:nvSpPr>
          <p:cNvPr id="3" name="Text 1"/>
          <p:cNvSpPr/>
          <p:nvPr/>
        </p:nvSpPr>
        <p:spPr>
          <a:xfrm>
            <a:off x="5486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+3°C</a:t>
            </a:r>
            <a:endParaRPr lang="en-US" sz="4800" dirty="0"/>
          </a:p>
        </p:txBody>
      </p:sp>
      <p:sp>
        <p:nvSpPr>
          <p:cNvPr id="4" name="Text 2"/>
          <p:cNvSpPr/>
          <p:nvPr/>
        </p:nvSpPr>
        <p:spPr>
          <a:xfrm>
            <a:off x="5486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urban heat island effect</a:t>
            </a:r>
            <a:pPr indent="0" marL="0">
              <a:lnSpc>
                <a:spcPct val="120000"/>
              </a:lnSpc>
              <a:buNone/>
            </a:pPr>
            <a:r>
              <a:rPr lang="en-US" sz="1500" dirty="0">
                <a:solidFill>
                  <a:schemeClr val="tx2"/>
                </a:solidFill>
                <a:latin typeface="+mn-lt" pitchFamily="34" charset="0"/>
                <a:ea typeface="+mn-lt" pitchFamily="34" charset="-122"/>
                <a:cs typeface="+mn-lt" pitchFamily="34" charset="-120"/>
              </a:rPr>
              <a:t>: cities can run hotter than the surrounding countryside, per ISPRA</a:t>
            </a:r>
            <a:endParaRPr lang="en-US" sz="1500" dirty="0"/>
          </a:p>
        </p:txBody>
      </p:sp>
      <p:sp>
        <p:nvSpPr>
          <p:cNvPr id="5" name="Text 3"/>
          <p:cNvSpPr/>
          <p:nvPr/>
        </p:nvSpPr>
        <p:spPr>
          <a:xfrm>
            <a:off x="32918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+29</a:t>
            </a:r>
            <a:endParaRPr lang="en-US" sz="4800" dirty="0"/>
          </a:p>
        </p:txBody>
      </p:sp>
      <p:sp>
        <p:nvSpPr>
          <p:cNvPr id="6" name="Text 4"/>
          <p:cNvSpPr/>
          <p:nvPr/>
        </p:nvSpPr>
        <p:spPr>
          <a:xfrm>
            <a:off x="32918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extra heat wave days in 2023</a:t>
            </a:r>
            <a:pPr indent="0" marL="0">
              <a:lnSpc>
                <a:spcPct val="120000"/>
              </a:lnSpc>
              <a:buNone/>
            </a:pPr>
            <a:r>
              <a:rPr lang="en-US" sz="1500" dirty="0">
                <a:solidFill>
                  <a:schemeClr val="tx2"/>
                </a:solidFill>
                <a:latin typeface="+mn-lt" pitchFamily="34" charset="0"/>
                <a:ea typeface="+mn-lt" pitchFamily="34" charset="-122"/>
                <a:cs typeface="+mn-lt" pitchFamily="34" charset="-120"/>
              </a:rPr>
              <a:t>: compared with the 1991-2020 average, Italy's third-hottest year</a:t>
            </a:r>
            <a:endParaRPr lang="en-US" sz="1500" dirty="0"/>
          </a:p>
        </p:txBody>
      </p:sp>
      <p:sp>
        <p:nvSpPr>
          <p:cNvPr id="7" name="Text 5"/>
          <p:cNvSpPr/>
          <p:nvPr/>
        </p:nvSpPr>
        <p:spPr>
          <a:xfrm>
            <a:off x="60350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+1.18°C</a:t>
            </a:r>
            <a:endParaRPr lang="en-US" sz="4800" dirty="0"/>
          </a:p>
        </p:txBody>
      </p:sp>
      <p:sp>
        <p:nvSpPr>
          <p:cNvPr id="8" name="Text 6"/>
          <p:cNvSpPr/>
          <p:nvPr/>
        </p:nvSpPr>
        <p:spPr>
          <a:xfrm>
            <a:off x="60350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Italian sea temperature in 2025</a:t>
            </a:r>
            <a:pPr indent="0" marL="0">
              <a:lnSpc>
                <a:spcPct val="120000"/>
              </a:lnSpc>
              <a:buNone/>
            </a:pPr>
            <a:r>
              <a:rPr lang="en-US" sz="1500" dirty="0">
                <a:solidFill>
                  <a:schemeClr val="tx2"/>
                </a:solidFill>
                <a:latin typeface="+mn-lt" pitchFamily="34" charset="0"/>
                <a:ea typeface="+mn-lt" pitchFamily="34" charset="-122"/>
                <a:cs typeface="+mn-lt" pitchFamily="34" charset="-120"/>
              </a:rPr>
              <a:t>: above the 1991-2020 average, the second-hottest since 1982</a:t>
            </a:r>
            <a:endParaRPr lang="en-US" sz="15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7</a:t>
            </a:fld>
            <a:endParaRPr lang="en-US"/>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E58278"/>
                </a:solidFill>
                <a:latin typeface="+mj-lt" pitchFamily="34" charset="0"/>
                <a:ea typeface="+mj-lt" pitchFamily="34" charset="-122"/>
                <a:cs typeface="+mj-lt" pitchFamily="34" charset="-120"/>
              </a:rPr>
              <a:t>FALSE MYTH</a:t>
            </a:r>
            <a:endParaRPr lang="en-US" sz="1300" dirty="0"/>
          </a:p>
        </p:txBody>
      </p:sp>
      <p:sp>
        <p:nvSpPr>
          <p:cNvPr id="3" name="Text 1"/>
          <p:cNvSpPr/>
          <p:nvPr/>
        </p:nvSpPr>
        <p:spPr>
          <a:xfrm>
            <a:off x="548640" y="1371600"/>
            <a:ext cx="8046720" cy="1920240"/>
          </a:xfrm>
          <a:prstGeom prst="rect">
            <a:avLst/>
          </a:prstGeom>
          <a:noFill/>
          <a:ln/>
        </p:spPr>
        <p:txBody>
          <a:bodyPr wrap="square" rtlCol="0" anchor="b"/>
          <a:lstStyle/>
          <a:p>
            <a:pPr indent="0" marL="0">
              <a:lnSpc>
                <a:spcPct val="105000"/>
              </a:lnSpc>
              <a:buNone/>
            </a:pPr>
            <a:r>
              <a:rPr lang="en-US" sz="5000" b="1" dirty="0">
                <a:solidFill>
                  <a:schemeClr val="bg1"/>
                </a:solidFill>
                <a:latin typeface="+mj-lt" pitchFamily="34" charset="0"/>
                <a:ea typeface="+mj-lt" pitchFamily="34" charset="-122"/>
                <a:cs typeface="+mj-lt" pitchFamily="34" charset="-120"/>
              </a:rPr>
              <a:t>In summer Earth is farther from the Sun, not closer.</a:t>
            </a:r>
            <a:endParaRPr lang="en-US" sz="5000" dirty="0"/>
          </a:p>
        </p:txBody>
      </p:sp>
      <p:sp>
        <p:nvSpPr>
          <p:cNvPr id="4" name="Text 2"/>
          <p:cNvSpPr/>
          <p:nvPr/>
        </p:nvSpPr>
        <p:spPr>
          <a:xfrm>
            <a:off x="548640" y="3474720"/>
            <a:ext cx="7498080" cy="1005840"/>
          </a:xfrm>
          <a:prstGeom prst="rect">
            <a:avLst/>
          </a:prstGeom>
          <a:noFill/>
          <a:ln/>
        </p:spPr>
        <p:txBody>
          <a:bodyPr wrap="square" rtlCol="0" anchor="ctr"/>
          <a:lstStyle/>
          <a:p>
            <a:pPr indent="0" marL="0">
              <a:lnSpc>
                <a:spcPct val="125000"/>
              </a:lnSpc>
              <a:buNone/>
            </a:pPr>
            <a:r>
              <a:rPr lang="en-US" sz="1750" b="1" dirty="0">
                <a:solidFill>
                  <a:schemeClr val="bg1"/>
                </a:solidFill>
                <a:latin typeface="+mn-lt" pitchFamily="34" charset="0"/>
                <a:ea typeface="+mn-lt" pitchFamily="34" charset="-122"/>
                <a:cs typeface="+mn-lt" pitchFamily="34" charset="-120"/>
              </a:rPr>
              <a:t>Aphelion</a:t>
            </a:r>
            <a:pPr indent="0" marL="0">
              <a:lnSpc>
                <a:spcPct val="125000"/>
              </a:lnSpc>
              <a:buNone/>
            </a:pPr>
            <a:r>
              <a:rPr lang="en-US" sz="1750" dirty="0">
                <a:solidFill>
                  <a:srgbClr val="D8D6CF"/>
                </a:solidFill>
                <a:latin typeface="+mn-lt" pitchFamily="34" charset="0"/>
                <a:ea typeface="+mn-lt" pitchFamily="34" charset="-122"/>
                <a:cs typeface="+mn-lt" pitchFamily="34" charset="-120"/>
              </a:rPr>
              <a:t>, the farthest point in Earth's orbit from the Sun, falls right in the Northern Hemisphere's summer, the heat comes from the </a:t>
            </a:r>
            <a:pPr indent="0" marL="0">
              <a:lnSpc>
                <a:spcPct val="125000"/>
              </a:lnSpc>
              <a:buNone/>
            </a:pPr>
            <a:r>
              <a:rPr lang="en-US" sz="1750" b="1" dirty="0">
                <a:solidFill>
                  <a:schemeClr val="bg1"/>
                </a:solidFill>
                <a:latin typeface="+mn-lt" pitchFamily="34" charset="0"/>
                <a:ea typeface="+mn-lt" pitchFamily="34" charset="-122"/>
                <a:cs typeface="+mn-lt" pitchFamily="34" charset="-120"/>
              </a:rPr>
              <a:t>axial tilt</a:t>
            </a:r>
            <a:pPr indent="0" marL="0">
              <a:lnSpc>
                <a:spcPct val="125000"/>
              </a:lnSpc>
              <a:buNone/>
            </a:pPr>
            <a:r>
              <a:rPr lang="en-US" sz="1750" dirty="0">
                <a:solidFill>
                  <a:srgbClr val="D8D6CF"/>
                </a:solidFill>
                <a:latin typeface="+mn-lt" pitchFamily="34" charset="0"/>
                <a:ea typeface="+mn-lt" pitchFamily="34" charset="-122"/>
                <a:cs typeface="+mn-lt" pitchFamily="34" charset="-120"/>
              </a:rPr>
              <a:t>, not the distance from the star.</a:t>
            </a:r>
            <a:endParaRPr lang="en-US" sz="17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rgbClr val="D7E4DF"/>
                </a:solidFill>
              </a:defRPr>
            </a:lvl1pPr>
          </a:lstStyle>
          <a:p>
            <a:pPr algn="r"/>
            <a:fld id="{F7021451-1387-4CA6-816F-3879F97B5CBC}" type="slidenum">
              <a:rPr b="0" lang="en-US"/>
              <a:t>8</a:t>
            </a:fld>
            <a:endParaRPr lang="en-US"/>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THE TOLL OF EXTREME HEAT</a:t>
            </a:r>
            <a:endParaRPr lang="en-US" sz="1300" dirty="0"/>
          </a:p>
        </p:txBody>
      </p:sp>
      <p:sp>
        <p:nvSpPr>
          <p:cNvPr id="3" name="Text 1"/>
          <p:cNvSpPr/>
          <p:nvPr/>
        </p:nvSpPr>
        <p:spPr>
          <a:xfrm>
            <a:off x="5486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45%</a:t>
            </a:r>
            <a:endParaRPr lang="en-US" sz="4800" dirty="0"/>
          </a:p>
        </p:txBody>
      </p:sp>
      <p:sp>
        <p:nvSpPr>
          <p:cNvPr id="4" name="Text 2"/>
          <p:cNvSpPr/>
          <p:nvPr/>
        </p:nvSpPr>
        <p:spPr>
          <a:xfrm>
            <a:off x="5486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of those deaths occur in Asia</a:t>
            </a:r>
            <a:pPr indent="0" marL="0">
              <a:lnSpc>
                <a:spcPct val="120000"/>
              </a:lnSpc>
              <a:buNone/>
            </a:pPr>
            <a:r>
              <a:rPr lang="en-US" sz="1500" dirty="0">
                <a:solidFill>
                  <a:schemeClr val="tx2"/>
                </a:solidFill>
                <a:latin typeface="+mn-lt" pitchFamily="34" charset="0"/>
                <a:ea typeface="+mn-lt" pitchFamily="34" charset="-122"/>
                <a:cs typeface="+mn-lt" pitchFamily="34" charset="-120"/>
              </a:rPr>
              <a:t>: 36% in Europe, the rest elsewhere</a:t>
            </a:r>
            <a:endParaRPr lang="en-US" sz="1500" dirty="0"/>
          </a:p>
        </p:txBody>
      </p:sp>
      <p:sp>
        <p:nvSpPr>
          <p:cNvPr id="5" name="Text 3"/>
          <p:cNvSpPr/>
          <p:nvPr/>
        </p:nvSpPr>
        <p:spPr>
          <a:xfrm>
            <a:off x="32918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85%</a:t>
            </a:r>
            <a:endParaRPr lang="en-US" sz="4800" dirty="0"/>
          </a:p>
        </p:txBody>
      </p:sp>
      <p:sp>
        <p:nvSpPr>
          <p:cNvPr id="6" name="Text 4"/>
          <p:cNvSpPr/>
          <p:nvPr/>
        </p:nvSpPr>
        <p:spPr>
          <a:xfrm>
            <a:off x="32918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rise in heat mortality for over-65s</a:t>
            </a:r>
            <a:pPr indent="0" marL="0">
              <a:lnSpc>
                <a:spcPct val="120000"/>
              </a:lnSpc>
              <a:buNone/>
            </a:pPr>
            <a:r>
              <a:rPr lang="en-US" sz="1500" dirty="0">
                <a:solidFill>
                  <a:schemeClr val="tx2"/>
                </a:solidFill>
                <a:latin typeface="+mn-lt" pitchFamily="34" charset="0"/>
                <a:ea typeface="+mn-lt" pitchFamily="34" charset="-122"/>
                <a:cs typeface="+mn-lt" pitchFamily="34" charset="-120"/>
              </a:rPr>
              <a:t>: comparing 2000-2004 with 2017-2021</a:t>
            </a:r>
            <a:endParaRPr lang="en-US" sz="1500" dirty="0"/>
          </a:p>
        </p:txBody>
      </p:sp>
      <p:sp>
        <p:nvSpPr>
          <p:cNvPr id="7" name="Text 5"/>
          <p:cNvSpPr/>
          <p:nvPr/>
        </p:nvSpPr>
        <p:spPr>
          <a:xfrm>
            <a:off x="60350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489,000</a:t>
            </a:r>
            <a:endParaRPr lang="en-US" sz="4800" dirty="0"/>
          </a:p>
        </p:txBody>
      </p:sp>
      <p:sp>
        <p:nvSpPr>
          <p:cNvPr id="8" name="Text 6"/>
          <p:cNvSpPr/>
          <p:nvPr/>
        </p:nvSpPr>
        <p:spPr>
          <a:xfrm>
            <a:off x="60350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deaths a year worldwide, estimated</a:t>
            </a:r>
            <a:pPr indent="0" marL="0">
              <a:lnSpc>
                <a:spcPct val="120000"/>
              </a:lnSpc>
              <a:buNone/>
            </a:pPr>
            <a:r>
              <a:rPr lang="en-US" sz="1500" dirty="0">
                <a:solidFill>
                  <a:schemeClr val="tx2"/>
                </a:solidFill>
                <a:latin typeface="+mn-lt" pitchFamily="34" charset="0"/>
                <a:ea typeface="+mn-lt" pitchFamily="34" charset="-122"/>
                <a:cs typeface="+mn-lt" pitchFamily="34" charset="-120"/>
              </a:rPr>
              <a:t>: linked to heat between 2000 and 2019, per the WHO</a:t>
            </a:r>
            <a:endParaRPr lang="en-US" sz="15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9</a:t>
            </a:fld>
            <a:endParaRPr lang="en-US"/>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NOW, FOR REVIEW</a:t>
            </a:r>
            <a:endParaRPr lang="en-US" sz="1300" dirty="0"/>
          </a:p>
        </p:txBody>
      </p:sp>
      <p:sp>
        <p:nvSpPr>
          <p:cNvPr id="3" name="Text 1"/>
          <p:cNvSpPr/>
          <p:nvPr/>
        </p:nvSpPr>
        <p:spPr>
          <a:xfrm>
            <a:off x="548640" y="1463040"/>
            <a:ext cx="8046720" cy="1554480"/>
          </a:xfrm>
          <a:prstGeom prst="rect">
            <a:avLst/>
          </a:prstGeom>
          <a:noFill/>
          <a:ln/>
        </p:spPr>
        <p:txBody>
          <a:bodyPr wrap="square" rtlCol="0" anchor="b"/>
          <a:lstStyle/>
          <a:p>
            <a:pPr indent="0" marL="0">
              <a:lnSpc>
                <a:spcPct val="108000"/>
              </a:lnSpc>
              <a:buNone/>
            </a:pPr>
            <a:r>
              <a:rPr lang="en-US" sz="4000" b="1" dirty="0">
                <a:solidFill>
                  <a:schemeClr val="bg1"/>
                </a:solidFill>
                <a:latin typeface="+mj-lt" pitchFamily="34" charset="0"/>
                <a:ea typeface="+mj-lt" pitchFamily="34" charset="-122"/>
                <a:cs typeface="+mj-lt" pitchFamily="34" charset="-120"/>
              </a:rPr>
              <a:t>Clear in 30 seconds.</a:t>
            </a:r>
            <a:endParaRPr lang="en-US" sz="4000" dirty="0"/>
          </a:p>
          <a:p>
            <a:pPr indent="0" marL="0">
              <a:lnSpc>
                <a:spcPct val="108000"/>
              </a:lnSpc>
              <a:buNone/>
            </a:pPr>
            <a:r>
              <a:rPr lang="en-US" sz="4000" b="1" dirty="0">
                <a:solidFill>
                  <a:schemeClr val="bg1"/>
                </a:solidFill>
                <a:latin typeface="+mj-lt" pitchFamily="34" charset="0"/>
                <a:ea typeface="+mj-lt" pitchFamily="34" charset="-122"/>
                <a:cs typeface="+mj-lt" pitchFamily="34" charset="-120"/>
              </a:rPr>
              <a:t>Yours in 10 minutes.</a:t>
            </a:r>
            <a:endParaRPr lang="en-US" sz="4000" dirty="0"/>
          </a:p>
        </p:txBody>
      </p:sp>
      <p:sp>
        <p:nvSpPr>
          <p:cNvPr id="4" name="Text 2"/>
          <p:cNvSpPr/>
          <p:nvPr/>
        </p:nvSpPr>
        <p:spPr>
          <a:xfrm>
            <a:off x="548640" y="3200400"/>
            <a:ext cx="8046720" cy="548640"/>
          </a:xfrm>
          <a:prstGeom prst="rect">
            <a:avLst/>
          </a:prstGeom>
          <a:noFill/>
          <a:ln/>
        </p:spPr>
        <p:txBody>
          <a:bodyPr wrap="square" rtlCol="0" anchor="ctr"/>
          <a:lstStyle/>
          <a:p>
            <a:pPr indent="0" marL="0">
              <a:buNone/>
            </a:pPr>
            <a:r>
              <a:rPr lang="en-US" sz="1700" dirty="0">
                <a:solidFill>
                  <a:srgbClr val="D7E4DF"/>
                </a:solidFill>
                <a:latin typeface="+mn-lt" pitchFamily="34" charset="0"/>
                <a:ea typeface="+mn-lt" pitchFamily="34" charset="-122"/>
                <a:cs typeface="+mn-lt" pitchFamily="34" charset="-120"/>
              </a:rPr>
              <a:t>A 5-question quiz and 8 flashcards: </a:t>
            </a:r>
            <a:pPr indent="0" marL="0">
              <a:buNone/>
            </a:pPr>
            <a:r>
              <a:rPr lang="en-US" sz="1700" b="1" dirty="0">
                <a:solidFill>
                  <a:schemeClr val="bg1"/>
                </a:solidFill>
                <a:latin typeface="+mn-lt" pitchFamily="34" charset="0"/>
                <a:ea typeface="+mn-lt" pitchFamily="34" charset="-122"/>
                <a:cs typeface="+mn-lt" pitchFamily="34" charset="-120"/>
              </a:rPr>
              <a:t>recaplica.com/en/science/summer-season-climate-effects/</a:t>
            </a:r>
            <a:endParaRPr lang="en-US" sz="1700" dirty="0"/>
          </a:p>
        </p:txBody>
      </p:sp>
      <p:sp>
        <p:nvSpPr>
          <p:cNvPr id="5" name="Text 3"/>
          <p:cNvSpPr/>
          <p:nvPr/>
        </p:nvSpPr>
        <p:spPr>
          <a:xfrm>
            <a:off x="548640" y="4251960"/>
            <a:ext cx="8046720" cy="685800"/>
          </a:xfrm>
          <a:prstGeom prst="rect">
            <a:avLst/>
          </a:prstGeom>
          <a:noFill/>
          <a:ln/>
        </p:spPr>
        <p:txBody>
          <a:bodyPr wrap="square" rtlCol="0" anchor="ctr"/>
          <a:lstStyle/>
          <a:p>
            <a:pPr indent="0" marL="0">
              <a:lnSpc>
                <a:spcPct val="125000"/>
              </a:lnSpc>
              <a:buNone/>
            </a:pPr>
            <a:r>
              <a:rPr lang="en-US" sz="1250" b="1" dirty="0">
                <a:solidFill>
                  <a:schemeClr val="tx1"/>
                </a:solidFill>
                <a:latin typeface="+mn-lt" pitchFamily="34" charset="0"/>
                <a:ea typeface="+mn-lt" pitchFamily="34" charset="-122"/>
                <a:cs typeface="+mn-lt" pitchFamily="34" charset="-120"/>
              </a:rPr>
              <a:t>Sources: </a:t>
            </a:r>
            <a:pPr indent="0" marL="0">
              <a:lnSpc>
                <a:spcPct val="125000"/>
              </a:lnSpc>
              <a:buNone/>
            </a:pPr>
            <a:r>
              <a:rPr lang="en-US" sz="1250" dirty="0">
                <a:solidFill>
                  <a:schemeClr val="tx2"/>
                </a:solidFill>
                <a:latin typeface="+mn-lt" pitchFamily="34" charset="0"/>
                <a:ea typeface="+mn-lt" pitchFamily="34" charset="-122"/>
                <a:cs typeface="+mn-lt" pitchFamily="34" charset="-120"/>
              </a:rPr>
              <a:t>NOAA · Met Office · WHO · ISPRA · NASA · Eurostat</a:t>
            </a:r>
            <a:endParaRPr lang="en-US" sz="1250" dirty="0"/>
          </a:p>
        </p:txBody>
      </p:sp>
    </p:spTree>
  </p:cSld>
  <p:clrMapOvr>
    <a:masterClrMapping/>
  </p:clrMapOvr>
</p:sld>
</file>

<file path=ppt/theme/theme1.xml><?xml version="1.0" encoding="utf-8"?>
<a:theme xmlns:a="http://schemas.openxmlformats.org/drawingml/2006/main" name="Recaplica">
  <a:themeElements>
    <a:clrScheme name="Recaplica">
      <a:dk1>
        <a:srgbClr val="161D27"/>
      </a:dk1>
      <a:lt1>
        <a:srgbClr val="FAF8F3"/>
      </a:lt1>
      <a:dk2>
        <a:srgbClr val="56616E"/>
      </a:dk2>
      <a:lt2>
        <a:srgbClr val="FFFFFF"/>
      </a:lt2>
      <a:accent1>
        <a:srgbClr val="0B6B5C"/>
      </a:accent1>
      <a:accent2>
        <a:srgbClr val="FFD435"/>
      </a:accent2>
      <a:accent3>
        <a:srgbClr val="2C4A9E"/>
      </a:accent3>
      <a:accent4>
        <a:srgbClr val="4F6414"/>
      </a:accent4>
      <a:accent5>
        <a:srgbClr val="A12B22"/>
      </a:accent5>
      <a:accent6>
        <a:srgbClr val="8A4B10"/>
      </a:accent6>
      <a:hlink>
        <a:srgbClr val="0B6B5C"/>
      </a:hlink>
      <a:folHlink>
        <a:srgbClr val="084F44"/>
      </a:folHlink>
    </a:clrScheme>
    <a:fontScheme name="Recaplica">
      <a:majorFont>
        <a:latin typeface="Bricolage Grotesque"/>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tkinson Hyperlegible"/>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10</Slides>
  <Notes>10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10</vt:i4>
      </vt:variant>
    </vt:vector>
  </HeadingPairs>
  <TitlesOfParts>
    <vt:vector size="13"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vector>
  </TitlesOfParts>
  <Company>recaplica.com</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Summer: Why It Happens, When It Starts and How Heat Affects the Body — Recap</dc:title>
  <dc:subject>PptxGenJS Presentation</dc:subject>
  <dc:creator>Recaplica</dc:creator>
  <cp:lastModifiedBy>Recaplica</cp:lastModifiedBy>
  <cp:revision>1</cp:revision>
  <dcterms:created xsi:type="dcterms:W3CDTF">2026-09-29T17:01:31Z</dcterms:created>
  <dcterms:modified xsi:type="dcterms:W3CDTF">2026-09-29T17:01:31Z</dcterms:modified>
</cp:coreProperties>
</file>