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searching for what age you potty train is often hoping for one precise number. The pediatric organizations and health services covering the topic don't give one, and describe a wide window instead, inside which variation between one child and another is the norm, not the exception. These slides cover what four sources say about timing, which signs they describe, what they observe when the process is forced, and how they treat accidents and regressions.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consulted don't give a single number. The American Family Physician, the peer-reviewed journal of the American Academy of Family Physicians, reports that more than two-thirds of U.S. children reach the physiologic, cognitive, and emotional development necessary between 18 and 30 months, a full year-long range, not a single month. The UK's NHS narrows the indicative window slightly to 18 months through 2.5 years, while the American Academy of Pediatrics describes an average between ages 2 and 3, noting that most children reach bowel and bladder control by age 4. Rome's Bambino Gesù pediatric hospital puts it plainly, there's no fixed rule, and no precise 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windows the four sources give are different but overlapping, and none of them is a deadline. The AAFP points to 18-30 months for more than two-thirds of U.S. children, the NHS to 18 months through 2.5 years, the AAP to an average between ages 2 and 3 with most children reaching bowel and bladder control by age 4, and Rome's Bambino Gesù pediatric hospital to an average diaper removal around 24 months and completion around 27, with a process that in some cases arrives at 4-5 years. These describe when it happens on average, not milestones to hit, and none of the sources gives one fixed age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 according to the sources consulted it falls within normal variation. The AAP notes that most children reach bowel and bladder control by age 4, so not all of them earlier, and Rome's Bambino Gesù pediatric hospital indicates the process can be completed only at 4-5 years in some cases. According to the AAFP the median age for full daytime continence is 32.5 months for girls and 35 months for boys, and 40% of children continue to have nighttime bedwetting even after achieving daytime continence.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Rome's Bambino Gesù pediatric hospital distinguishes indirect signs, curiosity about the bathroom, wanting to act like a big kid, being able to walk independently, from direct signs, such as sensing the urge in advance or staying dry for 3-4 hours in a row. The AAFP lists several in a dedicated table, staying dry for two hours at a time or during naps, being able to walk to and from the bathroom, being able to put on and take off clothes, a skill about 90% of children reach by 30 months, showing discomfort with a soiled diaper, and in some cases asking to wear big kid underwear. It isn't a list to tick off, and the NHS states plainly that parents don't need to wait for their child to show signs or ask to use a potty before starting, adding that some children communicate on their own when they're wet while others don't, and that this is completely normal.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AAFP, a peer-reviewed journal, gives 18-30 months for most U.S. children and lists the signs in detail, using them as a guide. The NHS gives 18 months to 2.5 years and doesn't consider it necessary to wait for explicit signs. The AAP describes the signs but puts the emphasis mainly on not forcing, and Bambino Gesù lists indirect and direct signs as a guide. It's a nuance, not a flat contradiction, all the sources agree on the breadth of the time window, but they aren't aligned on how much it's worth waiting for an explicit green light from the child before beginning.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reference most cited by the AAFP is the child-oriented approach pediatrician T. Berry Brazelton devised in 1962, following the child's own pace instead of imposing a schedule from the outside. In a 1997 study that followed children trained with this method, 61% were toilet trained by 36 months and 98% by 48 months. The AAFP also cites an alternative method, developed by Azrin and Foxx, described as an intensive approach aiming to complete training in a single day, based on principles of operant conditioning. The same journal, in its 2019 issue, is unambiguous in stating that no training method is superior to another.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indicate the opposite. The AAP puts it most directly, listing power struggles, begging, pleading, rewarding, and punishing as factors that keep a child from managing their own toileting, rather than teaching them faster. It adds that the process involves the body and the mind together, and that a child can succeed, but in their own time. The four sources converge on this point, forcing a child who isn't ready doesn't speed up the process, and can make it more complicated.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AAFP quantifies some of the risks. Refusing to use the potty for bowel movements, stool toileting refusal, is observed in up to 20% of children during the process, and requires intervention in a quarter of those cases; the behavior is associated with higher rates of stool withholding and involuntary fecal soiling. The same source reports that 40% of children continue to have nighttime bedwetting after they've stopped needing a diaper during the day. A study of 112 children with bladder dysfunction, cited by the AAFP, found an association between starting training before 24 months or after 36 months and more cases of bedwetting.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describe accidents and regressions as a normal part of the process, not an exception to correct with strictness. The NHS advises against getting angry or upset when it happens, cleaning up together and moving on, noting that every child learns at their own pace. Bambino Gesù takes the same line, children shouldn't be scolded for wetting accidents, since it means they haven't yet reached sufficient maturity, and points to the family pediatrician as someone available to discuss any setbacks. Several sources note that major changes in family life, a house move, the birth of a sibling, other stressful situations, can interrupt progress already made, and the AAP recommends postponing the start of the process during this kind of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AAFP reports that training started before 24 months or after 36 months is associated with more bedwetting, according to a study of 112 children with bladder dysfunction cited by the journal, and that starting after age three and a half increases cases of stool toileting refusal. The same journal notes that asking a child to use the potty more than three times a day before 27 months isn't in itself associated with complications like constipation or refusal, so the problem doesn't appear to be the frequency of requests, but insisting when the child isn't yet showing readiness signs. If there's time, a second question from the Recap quiz, how does the NHS position differ from those of the AAFP, the AAP, and Bambino Gesù? (The NHS holds that parents don't need to wait for explicit signals before starting, within the 18-month-to-2.5-year window.)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general guidance gathered in this Recap doesn't replace an individual evaluation. For questions about timing, readiness signs, or any difficulties during a specific child's process, the right source remains the child's pediatrician, who knows the individual medical history and can advise on how to proceed case by case; that is what the sources themselves do, pointing to the family pediatrician rather than a generic timetable meant to apply to everyone. The AAFP also notes that children with Down syndrome, cerebral palsy, or autism require individualized approaches, often involving occupational or developmental therapists.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has the 5-question quiz and the 8 flashcards, with all the full sources at the bottom of the page. Worth repeating here, for any specific question about timing, methods, or difficulties in a child's process the reference point remains the family pediatrician, not a generic timetable meant to apply to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Potty training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pediatric sources say about timing, and what they don't say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2694991" y="2106016"/>
            <a:ext cx="365902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there one right age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potty train?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 single age for everyone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signs, more than the calendar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Methods, and the risk of forcing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Accidents, regressions, questions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No single age for everyone</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sources, four wide windows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WINDOWS THE SOURCES DESCRIBE, AND NONE IS A DEADLINE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according to the AAFP</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two-thirds of U.S. children, not all of them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the average per the AAP</a:t>
            </a:r>
            <a:pPr indent="0" marL="0">
              <a:lnSpc>
                <a:spcPct val="120000"/>
              </a:lnSpc>
              <a:buNone/>
            </a:pPr>
            <a:r>
              <a:rPr lang="en-US" sz="1500" dirty="0">
                <a:solidFill>
                  <a:schemeClr val="tx2"/>
                </a:solidFill>
                <a:latin typeface="+mn-lt" pitchFamily="34" charset="0"/>
                <a:ea typeface="+mn-lt" pitchFamily="34" charset="-122"/>
                <a:cs typeface="+mn-lt" pitchFamily="34" charset="-120"/>
              </a:rPr>
              <a:t>: most children reach bowel and bladder control by age 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in some cases</a:t>
            </a:r>
            <a:pPr indent="0" marL="0">
              <a:lnSpc>
                <a:spcPct val="120000"/>
              </a:lnSpc>
              <a:buNone/>
            </a:pPr>
            <a:r>
              <a:rPr lang="en-US" sz="1500" dirty="0">
                <a:solidFill>
                  <a:schemeClr val="tx2"/>
                </a:solidFill>
                <a:latin typeface="+mn-lt" pitchFamily="34" charset="0"/>
                <a:ea typeface="+mn-lt" pitchFamily="34" charset="-122"/>
                <a:cs typeface="+mn-lt" pitchFamily="34" charset="-120"/>
              </a:rPr>
              <a:t>: Bambino Gesù describes an average removal around 24 months and completion around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SOURCES ANSWER YES</a:t>
            </a:r>
            <a:endParaRPr lang="en-US" sz="1300" dirty="0"/>
          </a:p>
        </p:txBody>
      </p:sp>
      <p:sp>
        <p:nvSpPr>
          <p:cNvPr id="3" name="Shape 1"/>
          <p:cNvSpPr/>
          <p:nvPr/>
        </p:nvSpPr>
        <p:spPr>
          <a:xfrm>
            <a:off x="503936" y="1737208"/>
            <a:ext cx="313486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it normal for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three-year-old to still be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diapers?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The signs, more than the calendar</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sources watch, and where they differ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INDIRECT SIGNS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Interest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550" b="1" dirty="0">
                <a:solidFill>
                  <a:schemeClr val="bg1"/>
                </a:solidFill>
                <a:latin typeface="+mj-lt" pitchFamily="34" charset="0"/>
                <a:ea typeface="+mj-lt" pitchFamily="34" charset="-122"/>
                <a:cs typeface="+mj-lt" pitchFamily="34" charset="-120"/>
              </a:rPr>
              <a:t>Like a</a:t>
            </a:r>
            <a:pPr indent="0" marL="0">
              <a:buNone/>
            </a:pPr>
            <a:r>
              <a:rPr lang="en-US" sz="1600" b="1" dirty="0">
                <a:solidFill>
                  <a:schemeClr val="bg1"/>
                </a:solidFill>
                <a:latin typeface="+mj-lt" pitchFamily="34" charset="0"/>
                <a:ea typeface="+mj-lt" pitchFamily="34" charset="-122"/>
                <a:cs typeface="+mj-lt" pitchFamily="34" charset="-120"/>
              </a:rPr>
              <a:t> big kid</a:t>
            </a:r>
            <a:endParaRPr lang="en-US" sz="4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Curiosity about the bathroom, walking alone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DIRECT SIGNS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The body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050" b="1" dirty="0">
                <a:solidFill>
                  <a:schemeClr val="bg1"/>
                </a:solidFill>
                <a:latin typeface="+mj-lt" pitchFamily="34" charset="0"/>
                <a:ea typeface="+mj-lt" pitchFamily="34" charset="-122"/>
                <a:cs typeface="+mj-lt" pitchFamily="34" charset="-120"/>
              </a:rPr>
              <a:t>Staying</a:t>
            </a:r>
            <a:pPr indent="0" marL="0">
              <a:buNone/>
            </a:pPr>
            <a:r>
              <a:rPr lang="en-US" sz="1600" b="1" dirty="0">
                <a:solidFill>
                  <a:schemeClr val="bg1"/>
                </a:solidFill>
                <a:latin typeface="+mj-lt" pitchFamily="34" charset="0"/>
                <a:ea typeface="+mj-lt" pitchFamily="34" charset="-122"/>
                <a:cs typeface="+mj-lt" pitchFamily="34" charset="-120"/>
              </a:rPr>
              <a:t> dry</a:t>
            </a:r>
            <a:endParaRPr lang="en-US" sz="40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And sensing the urge in advance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DIFFERENT STANCE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The NHS</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00" b="1" dirty="0">
                <a:solidFill>
                  <a:schemeClr val="accent1"/>
                </a:solidFill>
                <a:latin typeface="+mj-lt" pitchFamily="34" charset="0"/>
                <a:ea typeface="+mj-lt" pitchFamily="34" charset="-122"/>
                <a:cs typeface="+mj-lt" pitchFamily="34" charset="-120"/>
              </a:rPr>
              <a:t>Without</a:t>
            </a:r>
            <a:pPr indent="0" marL="0">
              <a:buNone/>
            </a:pPr>
            <a:r>
              <a:rPr lang="en-US" sz="1600" b="1" dirty="0">
                <a:solidFill>
                  <a:schemeClr val="accent1"/>
                </a:solidFill>
                <a:latin typeface="+mj-lt" pitchFamily="34" charset="0"/>
                <a:ea typeface="+mj-lt" pitchFamily="34" charset="-122"/>
                <a:cs typeface="+mj-lt" pitchFamily="34" charset="-120"/>
              </a:rPr>
              <a:t> signs</a:t>
            </a:r>
            <a:endParaRPr lang="en-US" sz="35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Doesn't consider waiting for them necessary</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SOURCES, THE SAME WINDOW, A DIFFERENT IDEA OF THE SIGNS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AAFP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18-30 months, most children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SIGNS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Listed, used as a guide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NHS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WINDOW</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 months to 2.5 years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 SIGNS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need to wait for them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They agree on how wide the window is, not on how long to wait.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Methods, and the risk of forcing</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most cited reference, and its limit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THE CHILD-ORIENTED APPROACH COMES FROM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principle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Follow the child's own pace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alternative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Azrin and Foxx, intensive</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Brazelton devises the method</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61% by 36 months, 98% by 48</a:t>
            </a:r>
            <a:endParaRPr lang="en-US" sz="1400" dirty="0"/>
          </a:p>
        </p:txBody>
      </p:sp>
      <p:sp>
        <p:nvSpPr>
          <p:cNvPr id="10" name="Shape 8"/>
          <p:cNvSpPr/>
          <p:nvPr/>
        </p:nvSpPr>
        <p:spPr>
          <a:xfrm>
            <a:off x="7441387"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462979"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method is superior</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FOUR SOURCES ANSWER NO</a:t>
            </a:r>
            <a:endParaRPr lang="en-US" sz="1300" dirty="0"/>
          </a:p>
        </p:txBody>
      </p:sp>
      <p:sp>
        <p:nvSpPr>
          <p:cNvPr id="3" name="Shape 1"/>
          <p:cNvSpPr/>
          <p:nvPr/>
        </p:nvSpPr>
        <p:spPr>
          <a:xfrm>
            <a:off x="503936" y="1737208"/>
            <a:ext cx="322930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 rewards, punishment,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and insistence teach a child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faster?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AAFP OBSERVES ALONG THE WAY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children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stool toileting refusal during the process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in 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those cases</a:t>
            </a:r>
            <a:pPr indent="0" marL="0">
              <a:lnSpc>
                <a:spcPct val="120000"/>
              </a:lnSpc>
              <a:buNone/>
            </a:pPr>
            <a:r>
              <a:rPr lang="en-US" sz="1500" dirty="0">
                <a:solidFill>
                  <a:schemeClr val="tx2"/>
                </a:solidFill>
                <a:latin typeface="+mn-lt" pitchFamily="34" charset="0"/>
                <a:ea typeface="+mn-lt" pitchFamily="34" charset="-122"/>
                <a:cs typeface="+mn-lt" pitchFamily="34" charset="-120"/>
              </a:rPr>
              <a:t>: needs intervention, the AAFP reports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children</a:t>
            </a:r>
            <a:pPr indent="0" marL="0">
              <a:lnSpc>
                <a:spcPct val="120000"/>
              </a:lnSpc>
              <a:buNone/>
            </a:pPr>
            <a:r>
              <a:rPr lang="en-US" sz="1500" dirty="0">
                <a:solidFill>
                  <a:schemeClr val="tx2"/>
                </a:solidFill>
                <a:latin typeface="+mn-lt" pitchFamily="34" charset="0"/>
                <a:ea typeface="+mn-lt" pitchFamily="34" charset="-122"/>
                <a:cs typeface="+mn-lt" pitchFamily="34" charset="-120"/>
              </a:rPr>
              <a:t>: still have nighttime bedwetting after daytime continence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Accidents, regressions, questions</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sources describe them as part of the process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SOURCES SAY WHEN SOMETHING GOES WRONG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NHS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UK national health service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Stay calm, clean up together, move on</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AAP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American Academy of Pediatrics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Postpone the start during major changes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Bambino Gesù</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Pediatric hospital in Rome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scolding, maturity hasn't arrived yet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the AAFP report about starting too early or too late?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It's associated with more episodes of bedwetting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Nothing changes, between 20 and 40 months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Starting early eliminates nighttime accidents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WHO KNOWS THE INDIVIDUAL CHILD</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reference point is the family pediatrician, not a timetable.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sources point there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any question about timing, methods, or difficulties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a child's process. The AAFP also points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individualized approaches</a:t>
            </a:r>
            <a:pPr indent="0" marL="0">
              <a:lnSpc>
                <a:spcPct val="125000"/>
              </a:lnSpc>
              <a:buNone/>
            </a:pPr>
            <a:r>
              <a:rPr lang="en-US" sz="1750" dirty="0">
                <a:solidFill>
                  <a:srgbClr val="D8D6CF"/>
                </a:solidFill>
                <a:latin typeface="+mn-lt" pitchFamily="34" charset="0"/>
                <a:ea typeface="+mn-lt" pitchFamily="34" charset="-122"/>
                <a:cs typeface="+mn-lt" pitchFamily="34" charset="-120"/>
              </a:rPr>
              <a:t>, with specialists, for children with Down syndrome, cerebral palsy, or autism.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recaplica.com/en/science/potty-training/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AAFP · NHS · AAP · Bambino Gesù Pediatric Hospital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Potty Training: When to Start and How It Works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