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Default Extension="fntdata" ContentType="application/x-fontdata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notesMasterIdLst>
    <p:notesMasterId r:id="rId12"/>
  </p:notesMasterIdLst>
  <p:sldSz cx="9144000" cy="5143500"/>
  <p:notesSz cx="5143500" cy="9144000"/>
  <p:embeddedFontLst>
    <p:embeddedFont>
      <p:font typeface="Bricolage Grotesque"/>
      <p:regular r:id="rId17"/>
      <p:bold r:id="rId18"/>
    </p:embeddedFont>
    <p:embeddedFont>
      <p:font typeface="Atkinson Hyperlegible"/>
      <p:regular r:id="rId19"/>
      <p:bold r:id="rId20"/>
      <p:italic r:id="rId21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notesMaster" Target="notesMasters/notesMaster1.xml"/><Relationship Id="rId13" Type="http://schemas.openxmlformats.org/officeDocument/2006/relationships/presProps" Target="presProps.xml"/><Relationship Id="rId14" Type="http://schemas.openxmlformats.org/officeDocument/2006/relationships/viewProps" Target="viewProps.xml"/><Relationship Id="rId15" Type="http://schemas.openxmlformats.org/officeDocument/2006/relationships/theme" Target="theme/theme1.xml"/><Relationship Id="rId16" Type="http://schemas.openxmlformats.org/officeDocument/2006/relationships/tableStyles" Target="tableStyles.xml"/><Relationship Id="rId17" Type="http://schemas.openxmlformats.org/officeDocument/2006/relationships/font" Target="fonts/font1.fntdata"/><Relationship Id="rId18" Type="http://schemas.openxmlformats.org/officeDocument/2006/relationships/font" Target="fonts/font2.fntdata"/><Relationship Id="rId19" Type="http://schemas.openxmlformats.org/officeDocument/2006/relationships/font" Target="fonts/font3.fntdata"/><Relationship Id="rId20" Type="http://schemas.openxmlformats.org/officeDocument/2006/relationships/font" Target="fonts/font4.fntdata"/><Relationship Id="rId21" Type="http://schemas.openxmlformats.org/officeDocument/2006/relationships/font" Target="fonts/font5.fntdata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Non-Euclidean geometry appears the moment you drop Euclid's fifth postulate, the one about parallel lines, while keeping everything else intact. Two alternative, coherent, real geometries follow from that single move.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This is the seed of hyperbolic geometry, worked out by Lobachevsky in the 1820s: deny Euclid's fifth postulate and see what still stands.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Even Euclid avoided using the fifth postulate for as long as he could. For two thousand years mathematicians tried to prove it from the other four and kept failing: Wallis, Saccheri, Lambert, Legendre. D'Alembert called it, in 1767, the scandal of elementary geometry.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Bolyai and Lobachevsky arrive independently at the same geometry in the 1820s. Gauss called Bolyai a first-rate geometer. Lobachevsky died in 1856 without seeing his work recognized: acceptance only arrived between 1866 and 1887.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In hyperbolic geometry, at least two parallels pass through a point outside a given line, and a triangle's angles always add up to less than 180°. Since 1997, Daina Taimina has made it visible by crocheting it.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In Riemann's elliptic geometry, no parallel exists at all: every pair of lines always meets. A triangle's angles always exceed 180°.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In 1871 Felix Klein proved that all three geometries are equally self-consistent: none is more true than the others in a mathematical sense.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Non-Euclidean geometry is the geometric foundation of an experimentally confirmed theory, gravity described as the curvature of spacetime.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Three self-consistent geometries, each with its own rule about parallels: which one to use depends on what's being described.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3-1.png"/><Relationship Id="rId2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8-1.png"/><Relationship Id="rId2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OV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869180"/>
            <a:ext cx="9144000" cy="274320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35240" y="384048"/>
            <a:ext cx="1005840" cy="100584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LAIN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scripts/assets/deck-logo-til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4791456"/>
            <a:ext cx="201168" cy="20116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49808" y="4754880"/>
            <a:ext cx="1463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recaplica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HAPT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1004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ORTRAI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47472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1005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TRIPTYCH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048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3" name="Shape 1"/>
          <p:cNvSpPr/>
          <p:nvPr/>
        </p:nvSpPr>
        <p:spPr>
          <a:xfrm>
            <a:off x="3048000" y="0"/>
            <a:ext cx="3048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4" name="Shape 2"/>
          <p:cNvSpPr/>
          <p:nvPr/>
        </p:nvSpPr>
        <p:spPr>
          <a:xfrm>
            <a:off x="6096000" y="0"/>
            <a:ext cx="0" cy="514350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STATEMEN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1007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LOSING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4005072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005072"/>
            <a:ext cx="9144000" cy="64008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18120" y="384048"/>
            <a:ext cx="822960" cy="82296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SCIENCE ·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02920" y="2103120"/>
            <a:ext cx="813816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2000"/>
              </a:lnSpc>
              <a:buNone/>
            </a:pPr>
            <a:r>
              <a:rPr lang="en-US" sz="6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Non-Euclidean Geometry</a:t>
            </a:r>
            <a:endParaRPr lang="en-US" sz="6000" dirty="0"/>
          </a:p>
        </p:txBody>
      </p:sp>
      <p:sp>
        <p:nvSpPr>
          <p:cNvPr id="4" name="Text 2"/>
          <p:cNvSpPr/>
          <p:nvPr/>
        </p:nvSpPr>
        <p:spPr>
          <a:xfrm>
            <a:off x="548640" y="4114800"/>
            <a:ext cx="8046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What happens when you take one rule away from Euclid</a:t>
            </a:r>
            <a:endParaRPr lang="en-US" sz="1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STARTING POINT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2591054" y="1737208"/>
            <a:ext cx="3603142" cy="348691"/>
          </a:xfrm>
          <a:prstGeom prst="rect">
            <a:avLst/>
          </a:prstGeom>
          <a:solidFill>
            <a:srgbClr val="FFD435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1453896"/>
            <a:ext cx="7955280" cy="22677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What if two parallels passed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through a point outside a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line, not just one?</a:t>
            </a:r>
            <a:endParaRPr lang="en-US" sz="4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FOUR STOPS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27101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1463040" y="123444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stubborn postulate</a:t>
            </a:r>
            <a:endParaRPr lang="en-US" sz="2300" dirty="0"/>
          </a:p>
        </p:txBody>
      </p:sp>
      <p:sp>
        <p:nvSpPr>
          <p:cNvPr id="5" name="Shape 3"/>
          <p:cNvSpPr/>
          <p:nvPr/>
        </p:nvSpPr>
        <p:spPr>
          <a:xfrm>
            <a:off x="548640" y="201168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48640" y="213969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1463040" y="210312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Two new geometries</a:t>
            </a:r>
            <a:endParaRPr lang="en-US" sz="2300" dirty="0"/>
          </a:p>
        </p:txBody>
      </p:sp>
      <p:sp>
        <p:nvSpPr>
          <p:cNvPr id="8" name="Shape 6"/>
          <p:cNvSpPr/>
          <p:nvPr/>
        </p:nvSpPr>
        <p:spPr>
          <a:xfrm>
            <a:off x="548640" y="288036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48640" y="300837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1463040" y="297180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Riemann's geometry</a:t>
            </a:r>
            <a:endParaRPr lang="en-US" sz="2300" dirty="0"/>
          </a:p>
        </p:txBody>
      </p:sp>
      <p:sp>
        <p:nvSpPr>
          <p:cNvPr id="11" name="Shape 9"/>
          <p:cNvSpPr/>
          <p:nvPr/>
        </p:nvSpPr>
        <p:spPr>
          <a:xfrm>
            <a:off x="548640" y="374904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8640" y="387705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1463040" y="384048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From mathematics to physics</a:t>
            </a:r>
            <a:endParaRPr lang="en-US" sz="2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502920"/>
            <a:ext cx="265176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FAILED ATTEMPTS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457200" y="3200400"/>
            <a:ext cx="2651760" cy="10058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32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fifth postulate</a:t>
            </a:r>
            <a:endParaRPr lang="en-US" sz="3200" dirty="0"/>
          </a:p>
        </p:txBody>
      </p:sp>
      <p:sp>
        <p:nvSpPr>
          <p:cNvPr id="4" name="Text 2"/>
          <p:cNvSpPr/>
          <p:nvPr/>
        </p:nvSpPr>
        <p:spPr>
          <a:xfrm>
            <a:off x="457200" y="4251960"/>
            <a:ext cx="265176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300 BC – 18th century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3886200" y="1268730"/>
            <a:ext cx="105156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1663</a:t>
            </a:r>
            <a:endParaRPr lang="en-US" sz="2100" dirty="0"/>
          </a:p>
        </p:txBody>
      </p:sp>
      <p:sp>
        <p:nvSpPr>
          <p:cNvPr id="6" name="Shape 4"/>
          <p:cNvSpPr/>
          <p:nvPr/>
        </p:nvSpPr>
        <p:spPr>
          <a:xfrm>
            <a:off x="5074920" y="1323594"/>
            <a:ext cx="0" cy="530352"/>
          </a:xfrm>
          <a:prstGeom prst="line">
            <a:avLst/>
          </a:prstGeom>
          <a:noFill/>
          <a:ln w="38100">
            <a:solidFill>
              <a:srgbClr val="E3DDCF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5257800" y="1268730"/>
            <a:ext cx="338328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Wallis reduces it to another form, not a real proof</a:t>
            </a:r>
            <a:endParaRPr lang="en-US" sz="1500" dirty="0"/>
          </a:p>
        </p:txBody>
      </p:sp>
      <p:sp>
        <p:nvSpPr>
          <p:cNvPr id="8" name="Text 6"/>
          <p:cNvSpPr/>
          <p:nvPr/>
        </p:nvSpPr>
        <p:spPr>
          <a:xfrm>
            <a:off x="3886200" y="2137410"/>
            <a:ext cx="105156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1697</a:t>
            </a:r>
            <a:endParaRPr lang="en-US" sz="2100" dirty="0"/>
          </a:p>
        </p:txBody>
      </p:sp>
      <p:sp>
        <p:nvSpPr>
          <p:cNvPr id="9" name="Shape 7"/>
          <p:cNvSpPr/>
          <p:nvPr/>
        </p:nvSpPr>
        <p:spPr>
          <a:xfrm>
            <a:off x="5074920" y="2192274"/>
            <a:ext cx="0" cy="530352"/>
          </a:xfrm>
          <a:prstGeom prst="line">
            <a:avLst/>
          </a:prstGeom>
          <a:noFill/>
          <a:ln w="38100">
            <a:solidFill>
              <a:srgbClr val="E3DDCF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5257800" y="2137410"/>
            <a:ext cx="338328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Saccheri denies it and looks for a contradiction</a:t>
            </a:r>
            <a:endParaRPr lang="en-US" sz="1500" dirty="0"/>
          </a:p>
        </p:txBody>
      </p:sp>
      <p:sp>
        <p:nvSpPr>
          <p:cNvPr id="11" name="Text 9"/>
          <p:cNvSpPr/>
          <p:nvPr/>
        </p:nvSpPr>
        <p:spPr>
          <a:xfrm>
            <a:off x="3886200" y="3006090"/>
            <a:ext cx="105156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1766</a:t>
            </a:r>
            <a:endParaRPr lang="en-US" sz="2100" dirty="0"/>
          </a:p>
        </p:txBody>
      </p:sp>
      <p:sp>
        <p:nvSpPr>
          <p:cNvPr id="12" name="Shape 10"/>
          <p:cNvSpPr/>
          <p:nvPr/>
        </p:nvSpPr>
        <p:spPr>
          <a:xfrm>
            <a:off x="5074920" y="3060954"/>
            <a:ext cx="0" cy="530352"/>
          </a:xfrm>
          <a:prstGeom prst="line">
            <a:avLst/>
          </a:prstGeom>
          <a:noFill/>
          <a:ln w="38100">
            <a:solidFill>
              <a:srgbClr val="E3DDCF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5257800" y="3006090"/>
            <a:ext cx="338328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Lambert follows Saccheri's method, no verdict either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WHO GOT THERE FIRST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3"/>
          </a:solidFill>
          <a:ln/>
        </p:spPr>
      </p:sp>
      <p:sp>
        <p:nvSpPr>
          <p:cNvPr id="4" name="Shape 2"/>
          <p:cNvSpPr/>
          <p:nvPr/>
        </p:nvSpPr>
        <p:spPr>
          <a:xfrm>
            <a:off x="54864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5" name="Shape 3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77724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János Bolyai</a:t>
            </a:r>
            <a:endParaRPr lang="en-US" sz="2100" dirty="0"/>
          </a:p>
        </p:txBody>
      </p:sp>
      <p:sp>
        <p:nvSpPr>
          <p:cNvPr id="7" name="Text 5"/>
          <p:cNvSpPr/>
          <p:nvPr/>
        </p:nvSpPr>
        <p:spPr>
          <a:xfrm>
            <a:off x="77724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Hungary, 1823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77724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Discovers hyperbolic geometry at 21, publishes it as a 24-page appendix.</a:t>
            </a:r>
            <a:endParaRPr lang="en-US" sz="1450" dirty="0"/>
          </a:p>
        </p:txBody>
      </p:sp>
      <p:sp>
        <p:nvSpPr>
          <p:cNvPr id="9" name="Shape 7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1"/>
          </a:solidFill>
          <a:ln/>
        </p:spPr>
      </p:sp>
      <p:sp>
        <p:nvSpPr>
          <p:cNvPr id="10" name="Shape 8"/>
          <p:cNvSpPr/>
          <p:nvPr/>
        </p:nvSpPr>
        <p:spPr>
          <a:xfrm>
            <a:off x="333756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1" name="Shape 9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356616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5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Nikolai Lobachevsky</a:t>
            </a:r>
            <a:endParaRPr lang="en-US" sz="1650" dirty="0"/>
          </a:p>
        </p:txBody>
      </p:sp>
      <p:sp>
        <p:nvSpPr>
          <p:cNvPr id="13" name="Text 11"/>
          <p:cNvSpPr/>
          <p:nvPr/>
        </p:nvSpPr>
        <p:spPr>
          <a:xfrm>
            <a:off x="356616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Russia, 1829</a:t>
            </a:r>
            <a:endParaRPr lang="en-US" sz="1300" dirty="0"/>
          </a:p>
        </p:txBody>
      </p:sp>
      <p:sp>
        <p:nvSpPr>
          <p:cNvPr id="14" name="Text 12"/>
          <p:cNvSpPr/>
          <p:nvPr/>
        </p:nvSpPr>
        <p:spPr>
          <a:xfrm>
            <a:off x="356616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Publishes first, in the Kazan Messenger; the work goes unnoticed for decades.</a:t>
            </a:r>
            <a:endParaRPr lang="en-US" sz="1450" dirty="0"/>
          </a:p>
        </p:txBody>
      </p:sp>
      <p:sp>
        <p:nvSpPr>
          <p:cNvPr id="15" name="Shape 13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rgbClr val="47525F"/>
          </a:solidFill>
          <a:ln/>
        </p:spPr>
      </p:sp>
      <p:sp>
        <p:nvSpPr>
          <p:cNvPr id="16" name="Shape 14"/>
          <p:cNvSpPr/>
          <p:nvPr/>
        </p:nvSpPr>
        <p:spPr>
          <a:xfrm>
            <a:off x="612648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7" name="Shape 15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635508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Carl Friedrich Gauss</a:t>
            </a:r>
            <a:endParaRPr lang="en-US" sz="1700" dirty="0"/>
          </a:p>
        </p:txBody>
      </p:sp>
      <p:sp>
        <p:nvSpPr>
          <p:cNvPr id="19" name="Text 17"/>
          <p:cNvSpPr/>
          <p:nvPr/>
        </p:nvSpPr>
        <p:spPr>
          <a:xfrm>
            <a:off x="635508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Germany, 1790s</a:t>
            </a:r>
            <a:endParaRPr lang="en-US" sz="1300" dirty="0"/>
          </a:p>
        </p:txBody>
      </p:sp>
      <p:sp>
        <p:nvSpPr>
          <p:cNvPr id="20" name="Text 18"/>
          <p:cNvSpPr/>
          <p:nvPr/>
        </p:nvSpPr>
        <p:spPr>
          <a:xfrm>
            <a:off x="635508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Gets there before both of them but never publishes, wary of controversy.</a:t>
            </a:r>
            <a:endParaRPr lang="en-US" sz="14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HYPERBOLIC GEOMETRY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Two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or more parallels through an outside point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instead of Euclid's single parallel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&lt;180°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 triangle's angles, always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instead of exactly 180° in Euclidean geometry</a:t>
            </a:r>
            <a:endParaRPr lang="en-US" sz="1500" dirty="0"/>
          </a:p>
        </p:txBody>
      </p:sp>
      <p:sp>
        <p:nvSpPr>
          <p:cNvPr id="7" name="Text 5"/>
          <p:cNvSpPr/>
          <p:nvPr/>
        </p:nvSpPr>
        <p:spPr>
          <a:xfrm>
            <a:off x="60350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Negative</a:t>
            </a:r>
            <a:endParaRPr lang="en-US" sz="4800" dirty="0"/>
          </a:p>
        </p:txBody>
      </p:sp>
      <p:sp>
        <p:nvSpPr>
          <p:cNvPr id="8" name="Text 6"/>
          <p:cNvSpPr/>
          <p:nvPr/>
        </p:nvSpPr>
        <p:spPr>
          <a:xfrm>
            <a:off x="60350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curvature of the space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the space folds inward on itself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ELLIPTIC GEOMETRY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Zero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parallels possible through an outside point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every pair of lines meets, always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&gt;180°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 triangle's angles, always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instead of exactly 180° in Euclidean geometry</a:t>
            </a:r>
            <a:endParaRPr lang="en-US" sz="1500" dirty="0"/>
          </a:p>
        </p:txBody>
      </p:sp>
      <p:sp>
        <p:nvSpPr>
          <p:cNvPr id="7" name="Text 5"/>
          <p:cNvSpPr/>
          <p:nvPr/>
        </p:nvSpPr>
        <p:spPr>
          <a:xfrm>
            <a:off x="60350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Positive</a:t>
            </a:r>
            <a:endParaRPr lang="en-US" sz="4800" dirty="0"/>
          </a:p>
        </p:txBody>
      </p:sp>
      <p:sp>
        <p:nvSpPr>
          <p:cNvPr id="8" name="Text 6"/>
          <p:cNvSpPr/>
          <p:nvPr/>
        </p:nvSpPr>
        <p:spPr>
          <a:xfrm>
            <a:off x="60350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curvature of the space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the space curves back on itself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TWO WAYS OF SHAPING SPACE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AEDF0"/>
          </a:solidFill>
          <a:ln/>
        </p:spPr>
      </p:sp>
      <p:sp>
        <p:nvSpPr>
          <p:cNvPr id="4" name="Text 2"/>
          <p:cNvSpPr/>
          <p:nvPr/>
        </p:nvSpPr>
        <p:spPr>
          <a:xfrm>
            <a:off x="82296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47525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Euclidean</a:t>
            </a:r>
            <a:endParaRPr lang="en-US" sz="2200" dirty="0"/>
          </a:p>
        </p:txBody>
      </p:sp>
      <p:sp>
        <p:nvSpPr>
          <p:cNvPr id="5" name="Shape 3"/>
          <p:cNvSpPr/>
          <p:nvPr/>
        </p:nvSpPr>
        <p:spPr>
          <a:xfrm>
            <a:off x="82296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82296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TRIANGLE ANGLES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82296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Always 180°</a:t>
            </a:r>
            <a:endParaRPr lang="en-US" sz="1600" dirty="0"/>
          </a:p>
        </p:txBody>
      </p:sp>
      <p:sp>
        <p:nvSpPr>
          <p:cNvPr id="8" name="Shape 6"/>
          <p:cNvSpPr/>
          <p:nvPr/>
        </p:nvSpPr>
        <p:spPr>
          <a:xfrm>
            <a:off x="82296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82296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CURVATURE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82296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Zero</a:t>
            </a:r>
            <a:endParaRPr lang="en-US" sz="1600" dirty="0"/>
          </a:p>
        </p:txBody>
      </p:sp>
      <p:sp>
        <p:nvSpPr>
          <p:cNvPr id="11" name="Shape 9"/>
          <p:cNvSpPr/>
          <p:nvPr/>
        </p:nvSpPr>
        <p:spPr>
          <a:xfrm>
            <a:off x="470916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2F0EA"/>
          </a:solidFill>
          <a:ln/>
        </p:spPr>
      </p:sp>
      <p:sp>
        <p:nvSpPr>
          <p:cNvPr id="12" name="Text 10"/>
          <p:cNvSpPr/>
          <p:nvPr/>
        </p:nvSpPr>
        <p:spPr>
          <a:xfrm>
            <a:off x="498348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Non-Euclidean</a:t>
            </a:r>
            <a:endParaRPr lang="en-US" sz="2200" dirty="0"/>
          </a:p>
        </p:txBody>
      </p:sp>
      <p:sp>
        <p:nvSpPr>
          <p:cNvPr id="13" name="Shape 11"/>
          <p:cNvSpPr/>
          <p:nvPr/>
        </p:nvSpPr>
        <p:spPr>
          <a:xfrm>
            <a:off x="498348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98348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TRIANGLE ANGLES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498348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Below or above 180°</a:t>
            </a:r>
            <a:endParaRPr lang="en-US" sz="1600" dirty="0"/>
          </a:p>
        </p:txBody>
      </p:sp>
      <p:sp>
        <p:nvSpPr>
          <p:cNvPr id="16" name="Shape 14"/>
          <p:cNvSpPr/>
          <p:nvPr/>
        </p:nvSpPr>
        <p:spPr>
          <a:xfrm>
            <a:off x="498348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98348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CURVATURE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498348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Negative or positive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548640" y="3977640"/>
            <a:ext cx="80467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Same starting rule, different spaces.</a:t>
            </a:r>
            <a:endParaRPr lang="en-US" sz="16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E58278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LINK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371600"/>
            <a:ext cx="804672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5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Spacetime's curvature is written in Riemann's language</a:t>
            </a:r>
            <a:endParaRPr lang="en-US" sz="5000" dirty="0"/>
          </a:p>
        </p:txBody>
      </p:sp>
      <p:sp>
        <p:nvSpPr>
          <p:cNvPr id="4" name="Text 2"/>
          <p:cNvSpPr/>
          <p:nvPr/>
        </p:nvSpPr>
        <p:spPr>
          <a:xfrm>
            <a:off x="548640" y="3474720"/>
            <a:ext cx="749808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Einstein found, in the mathematical apparatus that grew out of the 1854 lecture, exactly the structure needed for </a:t>
            </a:r>
            <a:pPr indent="0" marL="0">
              <a:lnSpc>
                <a:spcPct val="125000"/>
              </a:lnSpc>
              <a:buNone/>
            </a:pPr>
            <a:r>
              <a:rPr lang="en-US" sz="175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general relativity, completed in 1915</a:t>
            </a:r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.</a:t>
            </a:r>
            <a:endParaRPr lang="en-US" sz="17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RECAPLICA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463040"/>
            <a:ext cx="8046720" cy="155448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Clear in 30 seconds.</a:t>
            </a:r>
            <a:endParaRPr lang="en-US" sz="4000" dirty="0"/>
          </a:p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Yours in 10 minutes.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548640" y="3200400"/>
            <a:ext cx="80467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Read the full Recap </a:t>
            </a:r>
            <a:pPr indent="0" marL="0">
              <a:buNone/>
            </a:pPr>
            <a:r>
              <a:rPr lang="en-US" sz="170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recaplica.com/en/science/non-euclidean-geometry/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548640" y="4251960"/>
            <a:ext cx="804672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2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Sources: </a:t>
            </a:r>
            <a:pPr indent="0" marL="0">
              <a:lnSpc>
                <a:spcPct val="12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MacTutor · Stanford Encyclopedia of Philosophy · Kronecker Wallis · Cornell Chronicle · EscherMath</a:t>
            </a:r>
            <a:endParaRPr lang="en-US" sz="12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Recaplica">
  <a:themeElements>
    <a:clrScheme name="Recaplica">
      <a:dk1>
        <a:srgbClr val="161D27"/>
      </a:dk1>
      <a:lt1>
        <a:srgbClr val="FAF8F3"/>
      </a:lt1>
      <a:dk2>
        <a:srgbClr val="56616E"/>
      </a:dk2>
      <a:lt2>
        <a:srgbClr val="FFFFFF"/>
      </a:lt2>
      <a:accent1>
        <a:srgbClr val="0B6B5C"/>
      </a:accent1>
      <a:accent2>
        <a:srgbClr val="FFD435"/>
      </a:accent2>
      <a:accent3>
        <a:srgbClr val="2C4A9E"/>
      </a:accent3>
      <a:accent4>
        <a:srgbClr val="4F6414"/>
      </a:accent4>
      <a:accent5>
        <a:srgbClr val="A12B22"/>
      </a:accent5>
      <a:accent6>
        <a:srgbClr val="8A4B10"/>
      </a:accent6>
      <a:hlink>
        <a:srgbClr val="0B6B5C"/>
      </a:hlink>
      <a:folHlink>
        <a:srgbClr val="084F44"/>
      </a:folHlink>
    </a:clrScheme>
    <a:fontScheme name="Recaplica">
      <a:majorFont>
        <a:latin typeface="Bricolage Grotesque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tkinson Hyperlegible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10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</vt:vector>
  </TitlesOfParts>
  <Company>recaplica.com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Non-Euclidean Geometry: Hyperbolic and Elliptic Compared — Recap</dc:title>
  <dc:subject>PptxGenJS Presentation</dc:subject>
  <dc:creator>Recaplica</dc:creator>
  <cp:lastModifiedBy>Recaplica</cp:lastModifiedBy>
  <cp:revision>1</cp:revision>
  <dcterms:created xsi:type="dcterms:W3CDTF">2026-09-29T17:01:30Z</dcterms:created>
  <dcterms:modified xsi:type="dcterms:W3CDTF">2026-09-29T17:01:30Z</dcterms:modified>
</cp:coreProperties>
</file>