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muscular system is the set of muscles that lets you move, breathe and keep your heart beating. The human body has more than 600 of them, and together they make up roughly 30-40% of total body mass. Today we will look at the three types of muscle tissue, how skeletal muscle is built inside, how a contraction starts and who is really in charge.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skeletal muscle responds to a conscious command, which is why you can choose to bend an elbow or squeeze an eye shut. Cardiac and smooth muscle work without any need for thought, even while you sleep, the heart beats on its own, the intestines push food along, and blood vessels narrow or widen to regulate blood pressure.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figures come from Cleveland Clinic, more than 600 skeletal muscles and a share of total body mass between 30 and 40%. The exact count is not fixed, though, it depends on how muscles are counted and grouped, and some classifications list over 650.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difference between the three types comes down to the shape of the cells and how actin and myosin are arranged inside them. Skeletal muscle moves the bones through the tendons and is voluntary. Cardiac muscle forms the heart, its cells are short and branched and linked by intercalated discs, and it is involuntary. Smooth muscle lines the walls of hollow organs such as the stomach, intestines and blood vessels, its cells are spindle-shaped, and it shows no striations.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Voluntary muscle contracts when we decide to move it, walking, grabbing an object. Involuntary muscles work automatically. A special case is the diaphragm, the skeletal muscle that contracts and relaxes on its own to move air in and out of the lungs, while still staying under voluntary control when needed, for example when holding your breath.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skeletal muscle is not a single block. On the outside the epimysium wraps the whole muscle, inside sit the bundles, each wrapped by the perimysium, and each bundle holds many muscle fibres wrapped by the endomysium. The fibre is a multinucleate cell that can run several centimetres long, and it contains the myofibrils, filaments made of sarcomeres lined up one after another. The sarcomere is the stretch of myofibril between two Z-discs, the unit that actually shortens.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Because under a microscope it shows alternating light and dark bands. The A band, dark, contains the thick myosin filaments, partly overlapped by the thin actin filaments; the I bands, light, sit on either side of the A band and contain only actin; the M line runs through the centre, and near it sits the H zone, where only myosin is present. Smooth muscle lacks this regular arrangement, so it does not look striated.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neuromuscular junction the nerve releases acetylcholine, which opens channels on the fibre's membrane and depolarises it. That electrical signal tells the sarcoplasmic reticulum to release large amounts of calcium ions. Calcium binds to troponin, which shifts tropomyosin and exposes the spots on actin where myosin can attach. From there starts the cross-bridge cycle, and the sliding, repeated across thousands of sarcomeres in a row, shortens the whole fibre.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Troponin and tropomyosin sit on the actin filaments and control when actin and myosin are allowed to link up. The myosin head attaches to actin, consumes ATP to detach and reset, attaches again a little further along and pulls the filament toward the centre of the sarcomere. Without ATP the cycle stops.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Cardiac muscle is its own tissue type. Intercalated discs are junctions that connect its cells, spread the electrical signal and make the heart contract in a coordinated way. The stomach, by contrast, is lined with smooth muscle.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masseter, the jaw muscle, can close the teeth with a force of up to roughly 90 kg on the molars, the highest figure for absolute force. The stapedius, in the middle ear, measures less than a millimetre and controls the vibration of the stapes, protecting hearing. The gluteus maximus is the largest by size, which does not mean the strongest.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The sarcomere is the stretch of myofibril between two Z-discs and holds the actin and myosin filaments that shorten it as they slide past each other. The myofibril is made of many sarcomeres in a row, the bundle groups several fibres. If there is time, a second question from the Recap quiz, what are the three types of muscle tissue? Skeletal, cardiac and smooth.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muscular system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Three tissues, more than 600 muscles, one moving body</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5348173" y="2843632"/>
            <a:ext cx="278785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can you raise an arm</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but not stop your heartbeat?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Three tissues, three jobs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Inside skeletal muscle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a contraction switches 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False myths and records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Three tissues, three jobs</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Skeletal, cardiac, smooth</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MUCH MUSCLE IS IN A BODY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skeletal muscles</a:t>
            </a:r>
            <a:pPr indent="0" marL="0">
              <a:lnSpc>
                <a:spcPct val="120000"/>
              </a:lnSpc>
              <a:buNone/>
            </a:pPr>
            <a:r>
              <a:rPr lang="en-US" sz="1500" dirty="0">
                <a:solidFill>
                  <a:schemeClr val="tx2"/>
                </a:solidFill>
                <a:latin typeface="+mn-lt" pitchFamily="34" charset="0"/>
                <a:ea typeface="+mn-lt" pitchFamily="34" charset="-122"/>
                <a:cs typeface="+mn-lt" pitchFamily="34" charset="-120"/>
              </a:rPr>
              <a:t>: estimated in the human body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30-40%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total body mass</a:t>
            </a:r>
            <a:pPr indent="0" marL="0">
              <a:lnSpc>
                <a:spcPct val="120000"/>
              </a:lnSpc>
              <a:buNone/>
            </a:pPr>
            <a:r>
              <a:rPr lang="en-US" sz="1500" dirty="0">
                <a:solidFill>
                  <a:schemeClr val="tx2"/>
                </a:solidFill>
                <a:latin typeface="+mn-lt" pitchFamily="34" charset="0"/>
                <a:ea typeface="+mn-lt" pitchFamily="34" charset="-122"/>
                <a:cs typeface="+mn-lt" pitchFamily="34" charset="-120"/>
              </a:rPr>
              <a:t>: is skeletal muscle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types of muscle tissue</a:t>
            </a:r>
            <a:pPr indent="0" marL="0">
              <a:lnSpc>
                <a:spcPct val="120000"/>
              </a:lnSpc>
              <a:buNone/>
            </a:pPr>
            <a:r>
              <a:rPr lang="en-US" sz="1500" dirty="0">
                <a:solidFill>
                  <a:schemeClr val="tx2"/>
                </a:solidFill>
                <a:latin typeface="+mn-lt" pitchFamily="34" charset="0"/>
                <a:ea typeface="+mn-lt" pitchFamily="34" charset="-122"/>
                <a:cs typeface="+mn-lt" pitchFamily="34" charset="-120"/>
              </a:rPr>
              <a:t>: skeletal, cardiac, smooth</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VOLUNTARY</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Skeletal</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600+</a:t>
            </a:r>
            <a:pPr indent="0" marL="0">
              <a:buNone/>
            </a:pPr>
            <a:r>
              <a:rPr lang="en-US" sz="1600" b="1" dirty="0">
                <a:solidFill>
                  <a:schemeClr val="bg1"/>
                </a:solidFill>
                <a:latin typeface="+mj-lt" pitchFamily="34" charset="0"/>
                <a:ea typeface="+mj-lt" pitchFamily="34" charset="-122"/>
                <a:cs typeface="+mj-lt" pitchFamily="34" charset="-120"/>
              </a:rPr>
              <a:t> in all</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Striated, moves the bones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INVOLUNTARY</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Cardiac</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Only</a:t>
            </a:r>
            <a:pPr indent="0" marL="0">
              <a:buNone/>
            </a:pPr>
            <a:r>
              <a:rPr lang="en-US" sz="1600" b="1" dirty="0">
                <a:solidFill>
                  <a:schemeClr val="bg1"/>
                </a:solidFill>
                <a:latin typeface="+mj-lt" pitchFamily="34" charset="0"/>
                <a:ea typeface="+mj-lt" pitchFamily="34" charset="-122"/>
                <a:cs typeface="+mj-lt" pitchFamily="34" charset="-120"/>
              </a:rPr>
              <a:t> the heart</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Striated, short branched cells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INVOLUNTARY</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Smooth</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Zero</a:t>
            </a:r>
            <a:pPr indent="0" marL="0">
              <a:buNone/>
            </a:pPr>
            <a:r>
              <a:rPr lang="en-US" sz="1600" b="1" dirty="0">
                <a:solidFill>
                  <a:schemeClr val="accent1"/>
                </a:solidFill>
                <a:latin typeface="+mj-lt" pitchFamily="34" charset="0"/>
                <a:ea typeface="+mj-lt" pitchFamily="34" charset="-122"/>
                <a:cs typeface="+mj-lt" pitchFamily="34" charset="-120"/>
              </a:rPr>
              <a:t> striations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Hollow organs and blood vessels</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DECIDES THE MOVEMENT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Voluntary</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TISSUE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Skeletal</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EXAMPLES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Biceps, quadriceps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Involuntary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TISSUES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Cardiac and smooth</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EXAMPLES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Heart, intestines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You can choose to bend an elbow, not to stop your heart.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700" b="1" dirty="0">
                <a:solidFill>
                  <a:schemeClr val="tx1"/>
                </a:solidFill>
                <a:latin typeface="+mj-lt" pitchFamily="34" charset="0"/>
                <a:ea typeface="+mj-lt" pitchFamily="34" charset="-122"/>
                <a:cs typeface="+mj-lt" pitchFamily="34" charset="-120"/>
              </a:rPr>
              <a:t>Inside skeletal muscle</a:t>
            </a:r>
            <a:endParaRPr lang="en-US" sz="3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Bundles, fibres, myofibrils, sarcomeres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NESTED BOXES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Bundle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Wrapped by the perimysium</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Groups many muscle fibres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Fibre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cell, multinucleate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Can run several centimetres long</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Sarcomere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Between two Z-discs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Where the muscle actually shortens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5977382" y="2106016"/>
            <a:ext cx="224302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is it also called striated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muscle?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50" b="1" dirty="0">
                <a:solidFill>
                  <a:schemeClr val="tx1"/>
                </a:solidFill>
                <a:latin typeface="+mj-lt" pitchFamily="34" charset="0"/>
                <a:ea typeface="+mj-lt" pitchFamily="34" charset="-122"/>
                <a:cs typeface="+mj-lt" pitchFamily="34" charset="-120"/>
              </a:rPr>
              <a:t>How a contraction switches on</a:t>
            </a:r>
            <a:endParaRPr lang="en-US" sz="2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the nerve signal to movement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NERVE TO MOVEMENT, IN THREE STEPS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15580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Acetylcholine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depolarises the fibre</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ATP</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detaches and resets myosin</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Nerve signal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neuromuscular junction</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Calcium release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from the sarcoplasmic reticulum</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Filaments slide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actin and myosin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ACTIN VERSUS MYOSIN</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Actin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FILAMENT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Thin</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REGULATES IT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Troponin, tropomyosin</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Myosin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FILAMENT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Thick</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CONSUMES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ATP, at every attachment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Sliding past each other, they shorten the sarcomere.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False myths and records</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What people believe, and the body's records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heart is not made of the stomach's muscle tissue.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has a tissue of its own,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striated</a:t>
            </a:r>
            <a:pPr indent="0" marL="0">
              <a:lnSpc>
                <a:spcPct val="125000"/>
              </a:lnSpc>
              <a:buNone/>
            </a:pPr>
            <a:r>
              <a:rPr lang="en-US" sz="1750" dirty="0">
                <a:solidFill>
                  <a:srgbClr val="D8D6CF"/>
                </a:solidFill>
                <a:latin typeface="+mn-lt" pitchFamily="34" charset="0"/>
                <a:ea typeface="+mn-lt" pitchFamily="34" charset="-122"/>
                <a:cs typeface="+mn-lt" pitchFamily="34" charset="-120"/>
              </a:rPr>
              <a:t> like skeletal muscle but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involuntary</a:t>
            </a:r>
            <a:pPr indent="0" marL="0">
              <a:lnSpc>
                <a:spcPct val="125000"/>
              </a:lnSpc>
              <a:buNone/>
            </a:pPr>
            <a:r>
              <a:rPr lang="en-US" sz="1750" dirty="0">
                <a:solidFill>
                  <a:srgbClr val="D8D6CF"/>
                </a:solidFill>
                <a:latin typeface="+mn-lt" pitchFamily="34" charset="0"/>
                <a:ea typeface="+mn-lt" pitchFamily="34" charset="-122"/>
                <a:cs typeface="+mn-lt" pitchFamily="34" charset="-120"/>
              </a:rPr>
              <a:t> like smooth muscle, its cells linked by intercalated discs.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BODY'S RECORDS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~90 kg</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masseter</a:t>
            </a:r>
            <a:pPr indent="0" marL="0">
              <a:lnSpc>
                <a:spcPct val="120000"/>
              </a:lnSpc>
              <a:buNone/>
            </a:pPr>
            <a:r>
              <a:rPr lang="en-US" sz="1500" dirty="0">
                <a:solidFill>
                  <a:schemeClr val="tx2"/>
                </a:solidFill>
                <a:latin typeface="+mn-lt" pitchFamily="34" charset="0"/>
                <a:ea typeface="+mn-lt" pitchFamily="34" charset="-122"/>
                <a:cs typeface="+mn-lt" pitchFamily="34" charset="-120"/>
              </a:rPr>
              <a:t>: force on the molars, the strongest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&lt;1 mm</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stapedius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smallest, in the middle ear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1st</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gluteus maximus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largest muscle of all</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is the basic contractile unit of skeletal muscle?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sarcomere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myofibril</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muscle bundle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recaplica.com/en/science/muscular-system/</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Kenhub · Cleveland Clinic · Treccani · NCBI Bookshelf · Healthline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Muscular system: how the muscles in your body work — Recap</dc:title>
  <dc:subject>PptxGenJS Presentation</dc:subject>
  <dc:creator>Recaplica</dc:creator>
  <cp:lastModifiedBy>Recaplica</cp:lastModifiedBy>
  <cp:revision>1</cp:revision>
  <dcterms:created xsi:type="dcterms:W3CDTF">2026-09-29T17:01:30Z</dcterms:created>
  <dcterms:modified xsi:type="dcterms:W3CDTF">2026-09-29T17:01:30Z</dcterms:modified>
</cp:coreProperties>
</file>