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9144000" cy="5143500"/>
  <p:notesSz cx="5143500" cy="9144000"/>
  <p:embeddedFontLst>
    <p:embeddedFont>
      <p:font typeface="Bricolage Grotesque"/>
      <p:regular r:id="rId24"/>
      <p:bold r:id="rId25"/>
    </p:embeddedFont>
    <p:embeddedFont>
      <p:font typeface="Atkinson Hyperlegible"/>
      <p:regular r:id="rId26"/>
      <p:bold r:id="rId27"/>
      <p:italic r:id="rId2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Leavening is the process that inflates a dough from the inside, a gas forms bubbles that get trapped in the stretchy mesh of gluten. Today we will look at what a dough needs in order to rise, the three ways of making the gas, yeast as a living organism and what happens in the oven.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rising dough is a balloon inflated from the inside. Two things are needed, something that produces a gas, almost always carbon dioxide, and something that holds it in, the balloon's stretchy wall. Every leavening method only changes the first ingredient, the way the gas gets made. The wall is nearly always the same, gluten.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Wheat flour contains two proteins, glutenin and gliadin. On their own they do nothing remarkable, but once they meet water they bond together and form gluten. Kneading exists precisely for this, the longer a dough is worked the more continuous and stretchy the gluten mesh becomes, able to stretch around gas bubbles without letting them escape. The rest of the flour is mostly starch, about 70% of its weight, and enzymes break part of it down into simple sugars, the yeast's food.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Cakes made only with rice or corn flour stay low and dense no matter how much leavening you add. The gas gets produced just fine, but those flours lack the gluten proteins, so the balloon inflates without a wall and the gas simply leaves.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routes to the same result. In biological leavening the yeast, a living organism, ferments sugars and produces carbon dioxide and ethanol, and it takes hours. In chemical leavening there is nothing alive, only sodium bicarbonate and one or more powdered acids that react the moment they meet moisture, releasing CO₂ within minutes. In physical leavening no new gas is born, the heat of the oven expands the steam and the air whipped in beforehand, as in puff pastry and sponge cake.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Double-acting versions contain two acids that wake up at different times. One reacts right away in the cold batter, releasing about 15% of the gas, while the other kicks in inside the oven, above 40 °C, where it delivers the remaining 85%. Most of the push arrives as the batter is already baking. This is why cakes and muffins rely on baking powder, their batters come together in ten minutes, without the time or the developed gluten mesh that a fermentation would demand.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powder has no life in it at all. It is a blend of sodium bicarbonate, one or more powdered acids and a little starch that keeps them dry and apart. As long as the powder stays dry nothing happens, and the moment it lands in a moist batter bicarbonate and acid meet and the reaction releases carbon dioxide. Both are called leavening agents only because the outcome, an inflated dough, is the same.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Being alive, yeast keeps its own pace, and that pace depends on temperature. Fermentation is slow between 15 and 20 °C, runs at normal speed between 26 and 29 °C and speeds up between 32 and 38 °C. A dough left in the refrigerator still rises, but over a day rather than a few hours, because below 15 °C the yeast's metabolism slows dramatically without shutting down. Past a certain threshold, on the other hand, warmth stops helping and starts killing the cells.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sourdough starter is not an ingredient but an ecosystem, a mix of flour and water where a community of wild yeasts and lactic acid bacteria has settled in. The bacteria outnumber everyone, at least ten times more abundant than the yeasts. The yeasts produce the gas that makes the dough rise, just as in baker's yeast, while the lactic acid bacteria produce lactic and acetic acid, which give the typical tangy taste. In a survey of 394 sourdoughs, Saccharomyces cerevisiae was the most common species in 68% of them, the same species as the packet from the supermarket.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Baking is the last act, and it all happens within minutes. Heat first delivers one final push, gases expand, steam builds, and for a short while the warmed-up yeast ferments faster than ever. Then, at around 59 °C, the yeast dies and gas production stops. Almost at the same moment, between 60 and 75 °C, the starch gelatinizes and the bubble walls, stretchy until now, turn rigid. The balloon becomes a solid structure, and a bread's crumb is a snapshot of that instant.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At around 59 °C the yeast dies and gas production stops, between 60 and 75 °C the starch gelatinizes and the bubble walls turn rigid, and the crumb keeps the shape of the bubbles from that moment. If there is time, a second question from the Recap quiz, what is gluten's job in leavening? (Forming the stretchy net that traps the gas bubbles, gluten produces nothing.)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Leavening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a dough grows from the inside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STARTING POINT</a:t>
            </a:r>
            <a:endParaRPr lang="en-US" sz="1300" dirty="0"/>
          </a:p>
        </p:txBody>
      </p:sp>
      <p:sp>
        <p:nvSpPr>
          <p:cNvPr id="3" name="Shape 1"/>
          <p:cNvSpPr/>
          <p:nvPr/>
        </p:nvSpPr>
        <p:spPr>
          <a:xfrm>
            <a:off x="1876349" y="2106016"/>
            <a:ext cx="21502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inflates the dough, and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who holds it 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balloon and its wall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ways to make gas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Yeast is a living thing</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 the oven, the last act</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balloon and its wall</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gas pushes, a net holds it in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THINGS, AND NO MORE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CO₂</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gas</a:t>
            </a:r>
            <a:pPr indent="0" marL="0">
              <a:lnSpc>
                <a:spcPct val="120000"/>
              </a:lnSpc>
              <a:buNone/>
            </a:pPr>
            <a:r>
              <a:rPr lang="en-US" sz="1500" dirty="0">
                <a:solidFill>
                  <a:schemeClr val="tx2"/>
                </a:solidFill>
                <a:latin typeface="+mn-lt" pitchFamily="34" charset="0"/>
                <a:ea typeface="+mn-lt" pitchFamily="34" charset="-122"/>
                <a:cs typeface="+mn-lt" pitchFamily="34" charset="-120"/>
              </a:rPr>
              <a:t>: almost always carbon dioxide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proteins</a:t>
            </a:r>
            <a:pPr indent="0" marL="0">
              <a:lnSpc>
                <a:spcPct val="120000"/>
              </a:lnSpc>
              <a:buNone/>
            </a:pPr>
            <a:r>
              <a:rPr lang="en-US" sz="1500" dirty="0">
                <a:solidFill>
                  <a:schemeClr val="tx2"/>
                </a:solidFill>
                <a:latin typeface="+mn-lt" pitchFamily="34" charset="0"/>
                <a:ea typeface="+mn-lt" pitchFamily="34" charset="-122"/>
                <a:cs typeface="+mn-lt" pitchFamily="34" charset="-120"/>
              </a:rPr>
              <a:t>: glutenin and gliadin, which form gluten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flour</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starch, the sugar store that feeds the yeast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AMOUNT OF YEAST, TWO FLOURS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Wheat flour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PROTEINS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Glutenin and gliadin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OUTCOME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gas stays 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Rice or corn flour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PROTEINS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gluten at all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OUTCOME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gas simply leaves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A balloon only inflates if it has a wall.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Three ways to make gas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Biological, chemical, physical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BIOLOGICAL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Yeast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3400" b="1" dirty="0">
                <a:solidFill>
                  <a:schemeClr val="bg1"/>
                </a:solidFill>
                <a:latin typeface="+mj-lt" pitchFamily="34" charset="0"/>
                <a:ea typeface="+mj-lt" pitchFamily="34" charset="-122"/>
                <a:cs typeface="+mj-lt" pitchFamily="34" charset="-120"/>
              </a:rPr>
              <a:t>Hours</a:t>
            </a:r>
            <a:pPr indent="0" marL="0">
              <a:buNone/>
            </a:pPr>
            <a:r>
              <a:rPr lang="en-US" sz="1600" b="1" dirty="0">
                <a:solidFill>
                  <a:schemeClr val="bg1"/>
                </a:solidFill>
                <a:latin typeface="+mj-lt" pitchFamily="34" charset="0"/>
                <a:ea typeface="+mj-lt" pitchFamily="34" charset="-122"/>
                <a:cs typeface="+mj-lt" pitchFamily="34" charset="-120"/>
              </a:rPr>
              <a:t> of waiting</a:t>
            </a:r>
            <a:endParaRPr lang="en-US" sz="34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Ferments sugars and produces CO₂</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CHEMICAL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Baking soda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550" b="1" dirty="0">
                <a:solidFill>
                  <a:schemeClr val="bg1"/>
                </a:solidFill>
                <a:latin typeface="+mj-lt" pitchFamily="34" charset="0"/>
                <a:ea typeface="+mj-lt" pitchFamily="34" charset="-122"/>
                <a:cs typeface="+mj-lt" pitchFamily="34" charset="-120"/>
              </a:rPr>
              <a:t>Minutes</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Reacts with an acid and releases CO₂</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PHYSICAL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Steam and air</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550" b="1" dirty="0">
                <a:solidFill>
                  <a:schemeClr val="accent1"/>
                </a:solidFill>
                <a:latin typeface="+mj-lt" pitchFamily="34" charset="0"/>
                <a:ea typeface="+mj-lt" pitchFamily="34" charset="-122"/>
                <a:cs typeface="+mj-lt" pitchFamily="34" charset="-120"/>
              </a:rPr>
              <a:t>Only</a:t>
            </a:r>
            <a:pPr indent="0" marL="0">
              <a:buNone/>
            </a:pPr>
            <a:r>
              <a:rPr lang="en-US" sz="1600" b="1" dirty="0">
                <a:solidFill>
                  <a:schemeClr val="accent1"/>
                </a:solidFill>
                <a:latin typeface="+mj-lt" pitchFamily="34" charset="0"/>
                <a:ea typeface="+mj-lt" pitchFamily="34" charset="-122"/>
                <a:cs typeface="+mj-lt" pitchFamily="34" charset="-120"/>
              </a:rPr>
              <a:t> while baking</a:t>
            </a: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No new gas, just expansion</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DOUBLE-ACTING BAKING POWDER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acids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they wake up at different times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right away</a:t>
            </a:r>
            <a:pPr indent="0" marL="0">
              <a:lnSpc>
                <a:spcPct val="120000"/>
              </a:lnSpc>
              <a:buNone/>
            </a:pPr>
            <a:r>
              <a:rPr lang="en-US" sz="1500" dirty="0">
                <a:solidFill>
                  <a:schemeClr val="tx2"/>
                </a:solidFill>
                <a:latin typeface="+mn-lt" pitchFamily="34" charset="0"/>
                <a:ea typeface="+mn-lt" pitchFamily="34" charset="-122"/>
                <a:cs typeface="+mn-lt" pitchFamily="34" charset="-120"/>
              </a:rPr>
              <a:t>: as soon as the powder meets the moist batter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the oven</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40 °C, when the push is really needed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Nothing in baking powder is alive.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is a blend of sodium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bicarbonate</a:t>
            </a:r>
            <a:pPr indent="0" marL="0">
              <a:lnSpc>
                <a:spcPct val="125000"/>
              </a:lnSpc>
              <a:buNone/>
            </a:pPr>
            <a:r>
              <a:rPr lang="en-US" sz="1750" dirty="0">
                <a:solidFill>
                  <a:srgbClr val="D8D6CF"/>
                </a:solidFill>
                <a:latin typeface="+mn-lt" pitchFamily="34" charset="0"/>
                <a:ea typeface="+mn-lt" pitchFamily="34" charset="-122"/>
                <a:cs typeface="+mn-lt" pitchFamily="34" charset="-120"/>
              </a:rPr>
              <a:t>, powdered acids and starch. The gas comes from a chemical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reaction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from a fermentation.</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Yeast is a living thing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It keeps its own pace, and it has company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YEAST THERMOMETER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the fridge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 day, not a few hours</a:t>
            </a:r>
            <a:endParaRPr lang="en-US" sz="1600" dirty="0"/>
          </a:p>
        </p:txBody>
      </p:sp>
      <p:sp>
        <p:nvSpPr>
          <p:cNvPr id="5" name="Shape 3"/>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15-20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slow</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26-29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normal</a:t>
            </a:r>
            <a:endParaRPr lang="en-US" sz="1400" dirty="0"/>
          </a:p>
        </p:txBody>
      </p:sp>
      <p:sp>
        <p:nvSpPr>
          <p:cNvPr id="9" name="Shape 7"/>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32-38 °C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fast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SOURDOUGH, AN APARTMENT BUILDING</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Wild yeasts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They make the gas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same CO₂ as baker's yeast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Lactic acid bacteria</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Ten times more abundant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Lactic and acetic acid, the tangy taste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 cerevisiae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most common yeast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two sourdoughs out of three, as in the packet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50" b="1" dirty="0">
                <a:solidFill>
                  <a:schemeClr val="tx1"/>
                </a:solidFill>
                <a:latin typeface="+mj-lt" pitchFamily="34" charset="0"/>
                <a:ea typeface="+mj-lt" pitchFamily="34" charset="-122"/>
                <a:cs typeface="+mj-lt" pitchFamily="34" charset="-120"/>
              </a:rPr>
              <a:t>In the oven, the last act</a:t>
            </a:r>
            <a:endParaRPr lang="en-US" sz="3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final push, then the structure sets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BAKING, WITHIN MINUTES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59 °C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yeast dies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gas production stops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60-75 °C</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starch gelatinizes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 walls turn rigid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The end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structure sets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bubbles can no longer grow or deflate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does a dough stop rising at some point during baking?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All the gas escapes through the crust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Gluten melts in the heat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yeast dies and the bubble-filled structure sets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recaplica.com/en/science/leavening/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Exploratorium · Chemistry LibreTexts · PubMed Central</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Leavening: what it is and how it works — Recap</dc:title>
  <dc:subject>PptxGenJS Presentation</dc:subject>
  <dc:creator>Recaplica</dc:creator>
  <cp:lastModifiedBy>Recaplica</cp:lastModifiedBy>
  <cp:revision>1</cp:revision>
  <dcterms:created xsi:type="dcterms:W3CDTF">2026-09-29T17:01:29Z</dcterms:created>
  <dcterms:modified xsi:type="dcterms:W3CDTF">2026-09-29T17:01:29Z</dcterms:modified>
</cp:coreProperties>
</file>