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Default Extension="fntdata" ContentType="application/x-fontdata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</p:sldIdLst>
  <p:notesMasterIdLst>
    <p:notesMasterId r:id="rId17"/>
  </p:notesMasterIdLst>
  <p:sldSz cx="9144000" cy="5143500"/>
  <p:notesSz cx="5143500" cy="9144000"/>
  <p:embeddedFontLst>
    <p:embeddedFont>
      <p:font typeface="Bricolage Grotesque"/>
      <p:regular r:id="rId22"/>
      <p:bold r:id="rId23"/>
    </p:embeddedFont>
    <p:embeddedFont>
      <p:font typeface="Atkinson Hyperlegible"/>
      <p:regular r:id="rId24"/>
      <p:bold r:id="rId25"/>
      <p:italic r:id="rId26"/>
    </p:embeddedFont>
  </p:embeddedFontLst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notesMaster" Target="notesMasters/notesMaster1.xml"/><Relationship Id="rId18" Type="http://schemas.openxmlformats.org/officeDocument/2006/relationships/presProps" Target="presProps.xml"/><Relationship Id="rId19" Type="http://schemas.openxmlformats.org/officeDocument/2006/relationships/viewProps" Target="viewProps.xml"/><Relationship Id="rId20" Type="http://schemas.openxmlformats.org/officeDocument/2006/relationships/theme" Target="theme/theme1.xml"/><Relationship Id="rId21" Type="http://schemas.openxmlformats.org/officeDocument/2006/relationships/tableStyles" Target="tableStyles.xml"/><Relationship Id="rId22" Type="http://schemas.openxmlformats.org/officeDocument/2006/relationships/font" Target="fonts/font1.fntdata"/><Relationship Id="rId23" Type="http://schemas.openxmlformats.org/officeDocument/2006/relationships/font" Target="fonts/font2.fntdata"/><Relationship Id="rId24" Type="http://schemas.openxmlformats.org/officeDocument/2006/relationships/font" Target="fonts/font3.fntdata"/><Relationship Id="rId25" Type="http://schemas.openxmlformats.org/officeDocument/2006/relationships/font" Target="fonts/font4.fntdata"/><Relationship Id="rId26" Type="http://schemas.openxmlformats.org/officeDocument/2006/relationships/font" Target="fonts/font5.fntdata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This Recap explains why digestion sometimes slows down or stalls, what medical sources say about the causes, and which remedies actually hold up.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 NIDDK calls the problem dyspepsia, with causes that range from the gut-brain conversation to common medications to infections.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These are the symptoms listed by the NIDDK and Cleveland Clinic: upper abdominal pain or burning, early fullness, uncomfortable fullness, bloating, nausea, belching.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Three families of causes according to the NIDDK: functional (also linked to stress and anxiety), pharmacological (NSAIDs, iron, antibiotics, corticosteroids), organic-infectious (ulcers, gastritis, H. pylori).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Cleveland Clinic separates the two mechanisms: in reflux, acid rises into the esophagus; in functional dyspepsia, oversensitive gut nerves misread normal digestion as pain.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Behavioral remedies per NHS: not lying down within 3-4 hours of a meal, propping the head up in bed. OTC medicines per Cleveland Clinic: four classes with different mechanisms. Signs to bring to a doctor per NHS and Cleveland Clinic: blood in stool or vomit, trouble swallowing, unintentional weight loss, recurring vomiting.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 most common myth is that indigestion comes down only to what you eat. The NIDDK instead points to functional, pharmacological, and infectious causes: food can make symptoms worse, but it's rarely the only source.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Data from the meta-analysis published in 2024 in Scientific Reports: pooled global prevalence of 8.4% (95% confidence interval 7.4-9.5), higher in women (9.0%) than men (7.0%).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Answer: NSAIDs, iron supplements, certain antibiotics, osteoporosis medications, and corticosteroids, per the NIDDK. Second question for the class: what are the three families of causes of dyspepsia?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Closing: for details on causes, remedies, and sources, the full Recap is on the site.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2-1.png"/><Relationship Id="rId2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3-1.png"/><Relationship Id="rId2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8-1.png"/><Relationship Id="rId2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OV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869180"/>
            <a:ext cx="9144000" cy="274320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635240" y="384048"/>
            <a:ext cx="1005840" cy="100584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LAIN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scripts/assets/deck-logo-tile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2920" y="4791456"/>
            <a:ext cx="201168" cy="201168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749808" y="4754880"/>
            <a:ext cx="14630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recaplica</a:t>
            </a:r>
            <a:endParaRPr lang="en-US" sz="1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1003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HAPT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1004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ORTRAI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47472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1005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TRIPTYCH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048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3" name="Shape 1"/>
          <p:cNvSpPr/>
          <p:nvPr/>
        </p:nvSpPr>
        <p:spPr>
          <a:xfrm>
            <a:off x="3048000" y="0"/>
            <a:ext cx="3048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4" name="Shape 2"/>
          <p:cNvSpPr/>
          <p:nvPr/>
        </p:nvSpPr>
        <p:spPr>
          <a:xfrm>
            <a:off x="6096000" y="0"/>
            <a:ext cx="0" cy="514350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STATEMEN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1007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LOSING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4005072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005072"/>
            <a:ext cx="9144000" cy="64008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818120" y="384048"/>
            <a:ext cx="822960" cy="822960"/>
          </a:xfrm>
          <a:prstGeom prst="rect">
            <a:avLst/>
          </a:prstGeom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null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1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SCIENCE · RECAP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02920" y="2103120"/>
            <a:ext cx="813816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2000"/>
              </a:lnSpc>
              <a:buNone/>
            </a:pPr>
            <a:r>
              <a:rPr lang="en-US" sz="6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Indigestion</a:t>
            </a:r>
            <a:endParaRPr lang="en-US" sz="6000" dirty="0"/>
          </a:p>
        </p:txBody>
      </p:sp>
      <p:sp>
        <p:nvSpPr>
          <p:cNvPr id="4" name="Text 2"/>
          <p:cNvSpPr/>
          <p:nvPr/>
        </p:nvSpPr>
        <p:spPr>
          <a:xfrm>
            <a:off x="548640" y="4114800"/>
            <a:ext cx="80467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9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Symptoms, causes, and remedies</a:t>
            </a:r>
            <a:endParaRPr lang="en-US" sz="19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3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THE QUESTION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3663950" y="2843632"/>
            <a:ext cx="1248359" cy="348691"/>
          </a:xfrm>
          <a:prstGeom prst="rect">
            <a:avLst/>
          </a:prstGeom>
          <a:solidFill>
            <a:srgbClr val="FFD435"/>
          </a:solidFill>
          <a:ln/>
        </p:spPr>
      </p:sp>
      <p:sp>
        <p:nvSpPr>
          <p:cNvPr id="4" name="Text 2"/>
          <p:cNvSpPr/>
          <p:nvPr/>
        </p:nvSpPr>
        <p:spPr>
          <a:xfrm>
            <a:off x="548640" y="1822704"/>
            <a:ext cx="7955280" cy="15300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Why does digestion</a:t>
            </a:r>
            <a:endParaRPr lang="en-US" sz="4400" dirty="0"/>
          </a:p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sometimes stall?</a:t>
            </a:r>
            <a:endParaRPr lang="en-US" sz="4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2</a:t>
            </a:fld>
            <a:endParaRPr 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THE ROUTE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27101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01</a:t>
            </a:r>
            <a:endParaRPr lang="en-US" sz="2000" dirty="0"/>
          </a:p>
        </p:txBody>
      </p:sp>
      <p:sp>
        <p:nvSpPr>
          <p:cNvPr id="4" name="Text 2"/>
          <p:cNvSpPr/>
          <p:nvPr/>
        </p:nvSpPr>
        <p:spPr>
          <a:xfrm>
            <a:off x="1463040" y="123444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What dyspepsia is</a:t>
            </a:r>
            <a:endParaRPr lang="en-US" sz="2300" dirty="0"/>
          </a:p>
        </p:txBody>
      </p:sp>
      <p:sp>
        <p:nvSpPr>
          <p:cNvPr id="5" name="Shape 3"/>
          <p:cNvSpPr/>
          <p:nvPr/>
        </p:nvSpPr>
        <p:spPr>
          <a:xfrm>
            <a:off x="548640" y="201168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548640" y="213969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02</a:t>
            </a:r>
            <a:endParaRPr lang="en-US" sz="2000" dirty="0"/>
          </a:p>
        </p:txBody>
      </p:sp>
      <p:sp>
        <p:nvSpPr>
          <p:cNvPr id="7" name="Text 5"/>
          <p:cNvSpPr/>
          <p:nvPr/>
        </p:nvSpPr>
        <p:spPr>
          <a:xfrm>
            <a:off x="1463040" y="210312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The causes, in three families</a:t>
            </a:r>
            <a:endParaRPr lang="en-US" sz="2300" dirty="0"/>
          </a:p>
        </p:txBody>
      </p:sp>
      <p:sp>
        <p:nvSpPr>
          <p:cNvPr id="8" name="Shape 6"/>
          <p:cNvSpPr/>
          <p:nvPr/>
        </p:nvSpPr>
        <p:spPr>
          <a:xfrm>
            <a:off x="548640" y="288036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548640" y="300837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03</a:t>
            </a:r>
            <a:endParaRPr lang="en-US" sz="2000" dirty="0"/>
          </a:p>
        </p:txBody>
      </p:sp>
      <p:sp>
        <p:nvSpPr>
          <p:cNvPr id="10" name="Text 8"/>
          <p:cNvSpPr/>
          <p:nvPr/>
        </p:nvSpPr>
        <p:spPr>
          <a:xfrm>
            <a:off x="1463040" y="297180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What actually helps</a:t>
            </a:r>
            <a:endParaRPr lang="en-US" sz="2300" dirty="0"/>
          </a:p>
        </p:txBody>
      </p:sp>
      <p:sp>
        <p:nvSpPr>
          <p:cNvPr id="11" name="Shape 9"/>
          <p:cNvSpPr/>
          <p:nvPr/>
        </p:nvSpPr>
        <p:spPr>
          <a:xfrm>
            <a:off x="548640" y="374904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8640" y="387705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04</a:t>
            </a:r>
            <a:endParaRPr lang="en-US" sz="2000" dirty="0"/>
          </a:p>
        </p:txBody>
      </p:sp>
      <p:sp>
        <p:nvSpPr>
          <p:cNvPr id="13" name="Text 11"/>
          <p:cNvSpPr/>
          <p:nvPr/>
        </p:nvSpPr>
        <p:spPr>
          <a:xfrm>
            <a:off x="1463040" y="384048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How common it is</a:t>
            </a:r>
            <a:endParaRPr lang="en-US" sz="23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3</a:t>
            </a:fld>
            <a:endParaRPr lang="en-US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01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CHAPTER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What dyspepsia is</a:t>
            </a:r>
            <a:endParaRPr lang="en-US" sz="380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The clinical name for indigestion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4</a:t>
            </a:fld>
            <a:endParaRPr 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THE SYMPTOMS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4864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chemeClr val="accent3"/>
          </a:solidFill>
          <a:ln/>
        </p:spPr>
      </p:sp>
      <p:sp>
        <p:nvSpPr>
          <p:cNvPr id="4" name="Shape 2"/>
          <p:cNvSpPr/>
          <p:nvPr/>
        </p:nvSpPr>
        <p:spPr>
          <a:xfrm>
            <a:off x="54864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5" name="Shape 3"/>
          <p:cNvSpPr/>
          <p:nvPr/>
        </p:nvSpPr>
        <p:spPr>
          <a:xfrm>
            <a:off x="54864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77724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Pain and burning</a:t>
            </a:r>
            <a:endParaRPr lang="en-US" sz="2000" dirty="0"/>
          </a:p>
        </p:txBody>
      </p:sp>
      <p:sp>
        <p:nvSpPr>
          <p:cNvPr id="7" name="Text 5"/>
          <p:cNvSpPr/>
          <p:nvPr/>
        </p:nvSpPr>
        <p:spPr>
          <a:xfrm>
            <a:off x="77724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In the upper abdomen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77724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Discomfort or burning above the stomach, often tied to meals.</a:t>
            </a:r>
            <a:endParaRPr lang="en-US" sz="1450" dirty="0"/>
          </a:p>
        </p:txBody>
      </p:sp>
      <p:sp>
        <p:nvSpPr>
          <p:cNvPr id="9" name="Shape 7"/>
          <p:cNvSpPr/>
          <p:nvPr/>
        </p:nvSpPr>
        <p:spPr>
          <a:xfrm>
            <a:off x="333756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chemeClr val="accent1"/>
          </a:solidFill>
          <a:ln/>
        </p:spPr>
      </p:sp>
      <p:sp>
        <p:nvSpPr>
          <p:cNvPr id="10" name="Shape 8"/>
          <p:cNvSpPr/>
          <p:nvPr/>
        </p:nvSpPr>
        <p:spPr>
          <a:xfrm>
            <a:off x="333756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11" name="Shape 9"/>
          <p:cNvSpPr/>
          <p:nvPr/>
        </p:nvSpPr>
        <p:spPr>
          <a:xfrm>
            <a:off x="333756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356616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Early fullness</a:t>
            </a:r>
            <a:endParaRPr lang="en-US" sz="2100" dirty="0"/>
          </a:p>
        </p:txBody>
      </p:sp>
      <p:sp>
        <p:nvSpPr>
          <p:cNvPr id="13" name="Text 11"/>
          <p:cNvSpPr/>
          <p:nvPr/>
        </p:nvSpPr>
        <p:spPr>
          <a:xfrm>
            <a:off x="356616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Full before finishing</a:t>
            </a:r>
            <a:endParaRPr lang="en-US" sz="1300" dirty="0"/>
          </a:p>
        </p:txBody>
      </p:sp>
      <p:sp>
        <p:nvSpPr>
          <p:cNvPr id="14" name="Text 12"/>
          <p:cNvSpPr/>
          <p:nvPr/>
        </p:nvSpPr>
        <p:spPr>
          <a:xfrm>
            <a:off x="356616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Feeling full after little food, or uncomfortable fullness.</a:t>
            </a:r>
            <a:endParaRPr lang="en-US" sz="1450" dirty="0"/>
          </a:p>
        </p:txBody>
      </p:sp>
      <p:sp>
        <p:nvSpPr>
          <p:cNvPr id="15" name="Shape 13"/>
          <p:cNvSpPr/>
          <p:nvPr/>
        </p:nvSpPr>
        <p:spPr>
          <a:xfrm>
            <a:off x="612648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rgbClr val="47525F"/>
          </a:solidFill>
          <a:ln/>
        </p:spPr>
      </p:sp>
      <p:sp>
        <p:nvSpPr>
          <p:cNvPr id="16" name="Shape 14"/>
          <p:cNvSpPr/>
          <p:nvPr/>
        </p:nvSpPr>
        <p:spPr>
          <a:xfrm>
            <a:off x="612648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17" name="Shape 15"/>
          <p:cNvSpPr/>
          <p:nvPr/>
        </p:nvSpPr>
        <p:spPr>
          <a:xfrm>
            <a:off x="612648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635508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7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Bloating and nausea</a:t>
            </a:r>
            <a:endParaRPr lang="en-US" sz="1700" dirty="0"/>
          </a:p>
        </p:txBody>
      </p:sp>
      <p:sp>
        <p:nvSpPr>
          <p:cNvPr id="19" name="Text 17"/>
          <p:cNvSpPr/>
          <p:nvPr/>
        </p:nvSpPr>
        <p:spPr>
          <a:xfrm>
            <a:off x="635508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Gas, belching, nausea</a:t>
            </a:r>
            <a:endParaRPr lang="en-US" sz="1300" dirty="0"/>
          </a:p>
        </p:txBody>
      </p:sp>
      <p:sp>
        <p:nvSpPr>
          <p:cNvPr id="20" name="Text 18"/>
          <p:cNvSpPr/>
          <p:nvPr/>
        </p:nvSpPr>
        <p:spPr>
          <a:xfrm>
            <a:off x="635508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Bloating, frequent belching, and a sense of nausea.</a:t>
            </a:r>
            <a:endParaRPr lang="en-US" sz="14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5</a:t>
            </a:fld>
            <a:endParaRPr lang="en-US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02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CHAPTER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29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The causes, in three families</a:t>
            </a:r>
            <a:endParaRPr lang="en-US" sz="290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Functional, pharmacological, organic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6</a:t>
            </a:fld>
            <a:endParaRPr lang="en-US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THREE FAMILIES OF CAUSES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4864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chemeClr val="accent3"/>
          </a:solidFill>
          <a:ln/>
        </p:spPr>
      </p:sp>
      <p:sp>
        <p:nvSpPr>
          <p:cNvPr id="4" name="Shape 2"/>
          <p:cNvSpPr/>
          <p:nvPr/>
        </p:nvSpPr>
        <p:spPr>
          <a:xfrm>
            <a:off x="54864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5" name="Shape 3"/>
          <p:cNvSpPr/>
          <p:nvPr/>
        </p:nvSpPr>
        <p:spPr>
          <a:xfrm>
            <a:off x="54864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77724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Functional</a:t>
            </a:r>
            <a:endParaRPr lang="en-US" sz="2100" dirty="0"/>
          </a:p>
        </p:txBody>
      </p:sp>
      <p:sp>
        <p:nvSpPr>
          <p:cNvPr id="7" name="Text 5"/>
          <p:cNvSpPr/>
          <p:nvPr/>
        </p:nvSpPr>
        <p:spPr>
          <a:xfrm>
            <a:off x="77724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Gut and brain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77724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The NIDDK describes it as a disorder of gut-brain interaction.</a:t>
            </a:r>
            <a:endParaRPr lang="en-US" sz="1450" dirty="0"/>
          </a:p>
        </p:txBody>
      </p:sp>
      <p:sp>
        <p:nvSpPr>
          <p:cNvPr id="9" name="Shape 7"/>
          <p:cNvSpPr/>
          <p:nvPr/>
        </p:nvSpPr>
        <p:spPr>
          <a:xfrm>
            <a:off x="333756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chemeClr val="accent1"/>
          </a:solidFill>
          <a:ln/>
        </p:spPr>
      </p:sp>
      <p:sp>
        <p:nvSpPr>
          <p:cNvPr id="10" name="Shape 8"/>
          <p:cNvSpPr/>
          <p:nvPr/>
        </p:nvSpPr>
        <p:spPr>
          <a:xfrm>
            <a:off x="333756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11" name="Shape 9"/>
          <p:cNvSpPr/>
          <p:nvPr/>
        </p:nvSpPr>
        <p:spPr>
          <a:xfrm>
            <a:off x="333756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356616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5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Pharmacological</a:t>
            </a:r>
            <a:endParaRPr lang="en-US" sz="2050" dirty="0"/>
          </a:p>
        </p:txBody>
      </p:sp>
      <p:sp>
        <p:nvSpPr>
          <p:cNvPr id="13" name="Text 11"/>
          <p:cNvSpPr/>
          <p:nvPr/>
        </p:nvSpPr>
        <p:spPr>
          <a:xfrm>
            <a:off x="356616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Medicines that can cause it</a:t>
            </a:r>
            <a:endParaRPr lang="en-US" sz="1300" dirty="0"/>
          </a:p>
        </p:txBody>
      </p:sp>
      <p:sp>
        <p:nvSpPr>
          <p:cNvPr id="14" name="Text 12"/>
          <p:cNvSpPr/>
          <p:nvPr/>
        </p:nvSpPr>
        <p:spPr>
          <a:xfrm>
            <a:off x="356616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NSAIDs, iron supplements, and other common drugs, per the NIDDK.</a:t>
            </a:r>
            <a:endParaRPr lang="en-US" sz="1450" dirty="0"/>
          </a:p>
        </p:txBody>
      </p:sp>
      <p:sp>
        <p:nvSpPr>
          <p:cNvPr id="15" name="Shape 13"/>
          <p:cNvSpPr/>
          <p:nvPr/>
        </p:nvSpPr>
        <p:spPr>
          <a:xfrm>
            <a:off x="612648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rgbClr val="47525F"/>
          </a:solidFill>
          <a:ln/>
        </p:spPr>
      </p:sp>
      <p:sp>
        <p:nvSpPr>
          <p:cNvPr id="16" name="Shape 14"/>
          <p:cNvSpPr/>
          <p:nvPr/>
        </p:nvSpPr>
        <p:spPr>
          <a:xfrm>
            <a:off x="612648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17" name="Shape 15"/>
          <p:cNvSpPr/>
          <p:nvPr/>
        </p:nvSpPr>
        <p:spPr>
          <a:xfrm>
            <a:off x="612648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635508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Organic and infectious</a:t>
            </a:r>
            <a:endParaRPr lang="en-US" sz="1500" dirty="0"/>
          </a:p>
        </p:txBody>
      </p:sp>
      <p:sp>
        <p:nvSpPr>
          <p:cNvPr id="19" name="Text 17"/>
          <p:cNvSpPr/>
          <p:nvPr/>
        </p:nvSpPr>
        <p:spPr>
          <a:xfrm>
            <a:off x="635508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Ulcers, gastritis, infections</a:t>
            </a:r>
            <a:endParaRPr lang="en-US" sz="1300" dirty="0"/>
          </a:p>
        </p:txBody>
      </p:sp>
      <p:sp>
        <p:nvSpPr>
          <p:cNvPr id="20" name="Text 18"/>
          <p:cNvSpPr/>
          <p:nvPr/>
        </p:nvSpPr>
        <p:spPr>
          <a:xfrm>
            <a:off x="635508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H. pylori, peptic ulcers, and gastritis, per Cleveland Clinic.</a:t>
            </a:r>
            <a:endParaRPr lang="en-US" sz="14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7</a:t>
            </a:fld>
            <a:endParaRPr lang="en-US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TWO DIFFERENT CONDITIONS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4864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AEDF0"/>
          </a:solidFill>
          <a:ln/>
        </p:spPr>
      </p:sp>
      <p:sp>
        <p:nvSpPr>
          <p:cNvPr id="4" name="Text 2"/>
          <p:cNvSpPr/>
          <p:nvPr/>
        </p:nvSpPr>
        <p:spPr>
          <a:xfrm>
            <a:off x="82296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47525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Dyspepsia</a:t>
            </a:r>
            <a:endParaRPr lang="en-US" sz="2200" dirty="0"/>
          </a:p>
        </p:txBody>
      </p:sp>
      <p:sp>
        <p:nvSpPr>
          <p:cNvPr id="5" name="Shape 3"/>
          <p:cNvSpPr/>
          <p:nvPr/>
        </p:nvSpPr>
        <p:spPr>
          <a:xfrm>
            <a:off x="82296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82296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THE CAUSE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82296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Gut, medications, food</a:t>
            </a:r>
            <a:endParaRPr lang="en-US" sz="1600" dirty="0"/>
          </a:p>
        </p:txBody>
      </p:sp>
      <p:sp>
        <p:nvSpPr>
          <p:cNvPr id="8" name="Shape 6"/>
          <p:cNvSpPr/>
          <p:nvPr/>
        </p:nvSpPr>
        <p:spPr>
          <a:xfrm>
            <a:off x="822960" y="274320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822960" y="281635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THE TYPICAL SYMPTOM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822960" y="307238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Early fullness, bloating</a:t>
            </a:r>
            <a:endParaRPr lang="en-US" sz="1600" dirty="0"/>
          </a:p>
        </p:txBody>
      </p:sp>
      <p:sp>
        <p:nvSpPr>
          <p:cNvPr id="11" name="Shape 9"/>
          <p:cNvSpPr/>
          <p:nvPr/>
        </p:nvSpPr>
        <p:spPr>
          <a:xfrm>
            <a:off x="470916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2F0EA"/>
          </a:solidFill>
          <a:ln/>
        </p:spPr>
      </p:sp>
      <p:sp>
        <p:nvSpPr>
          <p:cNvPr id="12" name="Text 10"/>
          <p:cNvSpPr/>
          <p:nvPr/>
        </p:nvSpPr>
        <p:spPr>
          <a:xfrm>
            <a:off x="498348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Reflux (GERD)</a:t>
            </a:r>
            <a:endParaRPr lang="en-US" sz="2200" dirty="0"/>
          </a:p>
        </p:txBody>
      </p:sp>
      <p:sp>
        <p:nvSpPr>
          <p:cNvPr id="13" name="Shape 11"/>
          <p:cNvSpPr/>
          <p:nvPr/>
        </p:nvSpPr>
        <p:spPr>
          <a:xfrm>
            <a:off x="498348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98348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THE CAUSE</a:t>
            </a:r>
            <a:endParaRPr lang="en-US" sz="1100" dirty="0"/>
          </a:p>
        </p:txBody>
      </p:sp>
      <p:sp>
        <p:nvSpPr>
          <p:cNvPr id="15" name="Text 13"/>
          <p:cNvSpPr/>
          <p:nvPr/>
        </p:nvSpPr>
        <p:spPr>
          <a:xfrm>
            <a:off x="498348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Acid rising into the throat</a:t>
            </a:r>
            <a:endParaRPr lang="en-US" sz="1600" dirty="0"/>
          </a:p>
        </p:txBody>
      </p:sp>
      <p:sp>
        <p:nvSpPr>
          <p:cNvPr id="16" name="Shape 14"/>
          <p:cNvSpPr/>
          <p:nvPr/>
        </p:nvSpPr>
        <p:spPr>
          <a:xfrm>
            <a:off x="4983480" y="274320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4983480" y="281635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THE TYPICAL SYMPTOM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4983480" y="307238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Burning behind the breastbone</a:t>
            </a:r>
            <a:endParaRPr lang="en-US" sz="1600" dirty="0"/>
          </a:p>
        </p:txBody>
      </p:sp>
      <p:sp>
        <p:nvSpPr>
          <p:cNvPr id="19" name="Text 17"/>
          <p:cNvSpPr/>
          <p:nvPr/>
        </p:nvSpPr>
        <p:spPr>
          <a:xfrm>
            <a:off x="548640" y="3977640"/>
            <a:ext cx="804672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Different conditions, even when sources describe them together.</a:t>
            </a:r>
            <a:endParaRPr lang="en-US" sz="16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8</a:t>
            </a:fld>
            <a:endParaRPr lang="en-US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03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CHAPTER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What actually helps</a:t>
            </a:r>
            <a:endParaRPr lang="en-US" sz="380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Habits, medicine, when to see a doctor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9</a:t>
            </a:fld>
            <a:endParaRPr lang="en-US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65760" y="502920"/>
            <a:ext cx="23164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spc="250" kern="0" dirty="0">
                <a:solidFill>
                  <a:srgbClr val="B9BDC4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BEHAVIOR</a:t>
            </a:r>
            <a:endParaRPr lang="en-US" sz="1200" dirty="0"/>
          </a:p>
        </p:txBody>
      </p:sp>
      <p:sp>
        <p:nvSpPr>
          <p:cNvPr id="3" name="Text 1"/>
          <p:cNvSpPr/>
          <p:nvPr/>
        </p:nvSpPr>
        <p:spPr>
          <a:xfrm>
            <a:off x="365760" y="868680"/>
            <a:ext cx="231648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5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Daily habits</a:t>
            </a:r>
            <a:endParaRPr lang="en-US" sz="2500" dirty="0"/>
          </a:p>
        </p:txBody>
      </p:sp>
      <p:sp>
        <p:nvSpPr>
          <p:cNvPr id="4" name="Text 2"/>
          <p:cNvSpPr/>
          <p:nvPr/>
        </p:nvSpPr>
        <p:spPr>
          <a:xfrm>
            <a:off x="365760" y="30175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6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3-4</a:t>
            </a:r>
            <a:pPr indent="0" marL="0">
              <a:buNone/>
            </a:pPr>
            <a:r>
              <a:rPr lang="en-US" sz="16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 hours</a:t>
            </a:r>
            <a:endParaRPr lang="en-US" sz="4600" dirty="0"/>
          </a:p>
        </p:txBody>
      </p:sp>
      <p:sp>
        <p:nvSpPr>
          <p:cNvPr id="5" name="Text 3"/>
          <p:cNvSpPr/>
          <p:nvPr/>
        </p:nvSpPr>
        <p:spPr>
          <a:xfrm>
            <a:off x="365760" y="39319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50" dirty="0">
                <a:solidFill>
                  <a:srgbClr val="B9BDC4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Not lying down within 3-4 hours of a meal, per NHS.</a:t>
            </a:r>
            <a:endParaRPr lang="en-US" sz="1350" dirty="0"/>
          </a:p>
        </p:txBody>
      </p:sp>
      <p:sp>
        <p:nvSpPr>
          <p:cNvPr id="6" name="Text 4"/>
          <p:cNvSpPr/>
          <p:nvPr/>
        </p:nvSpPr>
        <p:spPr>
          <a:xfrm>
            <a:off x="3413760" y="502920"/>
            <a:ext cx="23164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spc="250" kern="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OTC MEDICINE</a:t>
            </a:r>
            <a:endParaRPr lang="en-US" sz="1200" dirty="0"/>
          </a:p>
        </p:txBody>
      </p:sp>
      <p:sp>
        <p:nvSpPr>
          <p:cNvPr id="7" name="Text 5"/>
          <p:cNvSpPr/>
          <p:nvPr/>
        </p:nvSpPr>
        <p:spPr>
          <a:xfrm>
            <a:off x="3413760" y="868680"/>
            <a:ext cx="231648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5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The classes</a:t>
            </a:r>
            <a:endParaRPr lang="en-US" sz="2500" dirty="0"/>
          </a:p>
        </p:txBody>
      </p:sp>
      <p:sp>
        <p:nvSpPr>
          <p:cNvPr id="8" name="Text 6"/>
          <p:cNvSpPr/>
          <p:nvPr/>
        </p:nvSpPr>
        <p:spPr>
          <a:xfrm>
            <a:off x="3413760" y="30175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6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4</a:t>
            </a:r>
            <a:pPr indent="0" marL="0">
              <a:buNone/>
            </a:pPr>
            <a:r>
              <a:rPr lang="en-US" sz="16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 classes</a:t>
            </a:r>
            <a:endParaRPr lang="en-US" sz="4600" dirty="0"/>
          </a:p>
        </p:txBody>
      </p:sp>
      <p:sp>
        <p:nvSpPr>
          <p:cNvPr id="9" name="Text 7"/>
          <p:cNvSpPr/>
          <p:nvPr/>
        </p:nvSpPr>
        <p:spPr>
          <a:xfrm>
            <a:off x="3413760" y="39319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5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Antacids, H2 blockers, PPIs, prokinetics.</a:t>
            </a:r>
            <a:endParaRPr lang="en-US" sz="1350" dirty="0"/>
          </a:p>
        </p:txBody>
      </p:sp>
      <p:sp>
        <p:nvSpPr>
          <p:cNvPr id="10" name="Text 8"/>
          <p:cNvSpPr/>
          <p:nvPr/>
        </p:nvSpPr>
        <p:spPr>
          <a:xfrm>
            <a:off x="6461760" y="502920"/>
            <a:ext cx="23164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spc="25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WHEN TO SEE A DOCTOR</a:t>
            </a:r>
            <a:endParaRPr lang="en-US" sz="1200" dirty="0"/>
          </a:p>
        </p:txBody>
      </p:sp>
      <p:sp>
        <p:nvSpPr>
          <p:cNvPr id="11" name="Text 9"/>
          <p:cNvSpPr/>
          <p:nvPr/>
        </p:nvSpPr>
        <p:spPr>
          <a:xfrm>
            <a:off x="6461760" y="868680"/>
            <a:ext cx="231648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5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The signs</a:t>
            </a:r>
            <a:endParaRPr lang="en-US" sz="2500" dirty="0"/>
          </a:p>
        </p:txBody>
      </p:sp>
      <p:sp>
        <p:nvSpPr>
          <p:cNvPr id="12" name="Text 10"/>
          <p:cNvSpPr/>
          <p:nvPr/>
        </p:nvSpPr>
        <p:spPr>
          <a:xfrm>
            <a:off x="6461760" y="30175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6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4</a:t>
            </a:r>
            <a:pPr indent="0" marL="0">
              <a:buNone/>
            </a:pPr>
            <a:r>
              <a:rPr lang="en-US" sz="16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 signs</a:t>
            </a:r>
            <a:endParaRPr lang="en-US" sz="4600" dirty="0"/>
          </a:p>
        </p:txBody>
      </p:sp>
      <p:sp>
        <p:nvSpPr>
          <p:cNvPr id="13" name="Text 11"/>
          <p:cNvSpPr/>
          <p:nvPr/>
        </p:nvSpPr>
        <p:spPr>
          <a:xfrm>
            <a:off x="6461760" y="39319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5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Blood in the stool, trouble swallowing, weight loss.</a:t>
            </a:r>
            <a:endParaRPr lang="en-US" sz="135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E58278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FALSE BELIEF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371600"/>
            <a:ext cx="804672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5000"/>
              </a:lnSpc>
              <a:buNone/>
            </a:pPr>
            <a:r>
              <a:rPr lang="en-US" sz="5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It isn't only about food.</a:t>
            </a:r>
            <a:endParaRPr lang="en-US" sz="5000" dirty="0"/>
          </a:p>
        </p:txBody>
      </p:sp>
      <p:sp>
        <p:nvSpPr>
          <p:cNvPr id="4" name="Text 2"/>
          <p:cNvSpPr/>
          <p:nvPr/>
        </p:nvSpPr>
        <p:spPr>
          <a:xfrm>
            <a:off x="548640" y="3474720"/>
            <a:ext cx="749808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The NIDDK states that specific foods or drinks are not thought to cause indigestion, and among the causes it lists </a:t>
            </a:r>
            <a:pPr indent="0" marL="0">
              <a:lnSpc>
                <a:spcPct val="125000"/>
              </a:lnSpc>
              <a:buNone/>
            </a:pPr>
            <a:r>
              <a:rPr lang="en-US" sz="175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medications such as NSAIDs, iron, and corticosteroids</a:t>
            </a:r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, along with infections such as H. pylori.</a:t>
            </a:r>
            <a:endParaRPr lang="en-US" sz="17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11</a:t>
            </a:fld>
            <a:endParaRPr lang="en-US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04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CHAPTER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How common it is</a:t>
            </a:r>
            <a:endParaRPr lang="en-US" sz="380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 2024 meta-analysis measures it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12</a:t>
            </a:fld>
            <a:endParaRPr lang="en-US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FUNCTIONAL DYSPEPSIA WORLDWIDE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8.4%</a:t>
            </a:r>
            <a:endParaRPr lang="en-US" sz="4800" dirty="0"/>
          </a:p>
        </p:txBody>
      </p:sp>
      <p:sp>
        <p:nvSpPr>
          <p:cNvPr id="4" name="Text 2"/>
          <p:cNvSpPr/>
          <p:nvPr/>
        </p:nvSpPr>
        <p:spPr>
          <a:xfrm>
            <a:off x="5486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global prevalence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in a 2024 meta-analysis of more than 256,000 people across 40 countries</a:t>
            </a:r>
            <a:endParaRPr lang="en-US" sz="1500" dirty="0"/>
          </a:p>
        </p:txBody>
      </p:sp>
      <p:sp>
        <p:nvSpPr>
          <p:cNvPr id="5" name="Text 3"/>
          <p:cNvSpPr/>
          <p:nvPr/>
        </p:nvSpPr>
        <p:spPr>
          <a:xfrm>
            <a:off x="32918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9.0%</a:t>
            </a:r>
            <a:endParaRPr lang="en-US" sz="4800" dirty="0"/>
          </a:p>
        </p:txBody>
      </p:sp>
      <p:sp>
        <p:nvSpPr>
          <p:cNvPr id="6" name="Text 4"/>
          <p:cNvSpPr/>
          <p:nvPr/>
        </p:nvSpPr>
        <p:spPr>
          <a:xfrm>
            <a:off x="32918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in women, versus 7.0% in men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according to the same meta-analysis, published in Scientific Reports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13</a:t>
            </a:fld>
            <a:endParaRPr lang="en-US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TEST YOURSELF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960120"/>
            <a:ext cx="7863840" cy="9144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Which medications can cause indigestion, according to the NIDDK?</a:t>
            </a:r>
            <a:endParaRPr lang="en-US" sz="3000" dirty="0"/>
          </a:p>
        </p:txBody>
      </p:sp>
      <p:sp>
        <p:nvSpPr>
          <p:cNvPr id="4" name="Text 2"/>
          <p:cNvSpPr/>
          <p:nvPr/>
        </p:nvSpPr>
        <p:spPr>
          <a:xfrm>
            <a:off x="548640" y="214884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NSAIDs and iron supplements</a:t>
            </a: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548640" y="292608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B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Only spicy food</a:t>
            </a: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548640" y="370332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Only probiotics</a:t>
            </a:r>
            <a:endParaRPr lang="en-US" sz="18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14</a:t>
            </a:fld>
            <a:endParaRPr lang="en-US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THE FULL RECAP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463040"/>
            <a:ext cx="8046720" cy="155448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Clear in 30 seconds.</a:t>
            </a:r>
            <a:endParaRPr lang="en-US" sz="4000" dirty="0"/>
          </a:p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Yours in 10 minutes.</a:t>
            </a:r>
            <a:endParaRPr lang="en-US" sz="4000" dirty="0"/>
          </a:p>
        </p:txBody>
      </p:sp>
      <p:sp>
        <p:nvSpPr>
          <p:cNvPr id="4" name="Text 2"/>
          <p:cNvSpPr/>
          <p:nvPr/>
        </p:nvSpPr>
        <p:spPr>
          <a:xfrm>
            <a:off x="548640" y="3200400"/>
            <a:ext cx="80467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Read the full Recap at </a:t>
            </a:r>
            <a:pPr indent="0" marL="0">
              <a:buNone/>
            </a:pPr>
            <a:r>
              <a:rPr lang="en-US" sz="170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recaplica.com/en/science/indigestion-symptoms-causes-remedies/</a:t>
            </a:r>
            <a:endParaRPr lang="en-US" sz="1700" dirty="0"/>
          </a:p>
        </p:txBody>
      </p:sp>
      <p:sp>
        <p:nvSpPr>
          <p:cNvPr id="5" name="Text 3"/>
          <p:cNvSpPr/>
          <p:nvPr/>
        </p:nvSpPr>
        <p:spPr>
          <a:xfrm>
            <a:off x="548640" y="4251960"/>
            <a:ext cx="8046720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2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Sources: </a:t>
            </a:r>
            <a:pPr indent="0" marL="0">
              <a:lnSpc>
                <a:spcPct val="125000"/>
              </a:lnSpc>
              <a:buNone/>
            </a:pPr>
            <a:r>
              <a:rPr lang="en-US" sz="125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NIDDK · NHS · Cleveland Clinic · Scientific Reports</a:t>
            </a:r>
            <a:endParaRPr lang="en-US" sz="125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Recaplica">
  <a:themeElements>
    <a:clrScheme name="Recaplica">
      <a:dk1>
        <a:srgbClr val="161D27"/>
      </a:dk1>
      <a:lt1>
        <a:srgbClr val="FAF8F3"/>
      </a:lt1>
      <a:dk2>
        <a:srgbClr val="56616E"/>
      </a:dk2>
      <a:lt2>
        <a:srgbClr val="FFFFFF"/>
      </a:lt2>
      <a:accent1>
        <a:srgbClr val="0B6B5C"/>
      </a:accent1>
      <a:accent2>
        <a:srgbClr val="FFD435"/>
      </a:accent2>
      <a:accent3>
        <a:srgbClr val="2C4A9E"/>
      </a:accent3>
      <a:accent4>
        <a:srgbClr val="4F6414"/>
      </a:accent4>
      <a:accent5>
        <a:srgbClr val="A12B22"/>
      </a:accent5>
      <a:accent6>
        <a:srgbClr val="8A4B10"/>
      </a:accent6>
      <a:hlink>
        <a:srgbClr val="0B6B5C"/>
      </a:hlink>
      <a:folHlink>
        <a:srgbClr val="084F44"/>
      </a:folHlink>
    </a:clrScheme>
    <a:fontScheme name="Recaplica">
      <a:majorFont>
        <a:latin typeface="Bricolage Grotesque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tkinson Hyperlegible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15</Slides>
  <Notes>15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18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</vt:vector>
  </TitlesOfParts>
  <Company>recaplica.com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Indigestion Remedies: Symptoms, Causes, and What Really Helps — Recap</dc:title>
  <dc:subject>PptxGenJS Presentation</dc:subject>
  <dc:creator>Recaplica</dc:creator>
  <cp:lastModifiedBy>Recaplica</cp:lastModifiedBy>
  <cp:revision>1</cp:revision>
  <dcterms:created xsi:type="dcterms:W3CDTF">2026-09-29T17:01:29Z</dcterms:created>
  <dcterms:modified xsi:type="dcterms:W3CDTF">2026-09-29T17:01:29Z</dcterms:modified>
</cp:coreProperties>
</file>