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tornado is a violently rotating column of air that touches both the ground and the cloud it hangs from at the same time. In this presentation we look at the ingredients of its formation, the role of the supercell and the mesocyclone, the types of vortex, the scale that measures its strength, and the most common myths.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intuitive answer, top down from the cloud toward the ground, is wrong. Direct observation, video, mobile radar and numerical models show that the vortex forms near the ground and builds upward: the cloud doesn't "send anything down."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Forecasters look for four ingredients to estimate the odds of a tornado, moisture, atmospheric instability, a lifting mechanism, and wind shear, meaning a change in wind direction and speed with height. Wind shear creates horizontal rotation in the air, which the storm's strong updraft can tilt until it turns vertical: that's how a supercell's mesocyclone is born. Similar conditions can still produce nothing at all; it isn't a deterministic recipe.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active mesocyclone alone isn't enough: according to VORTEX research, once a mesocyclone is underway, tornado formation appears linked to temperature changes at the edge of the downdraft wrapping around it. When (and if) the rotation tightens enough near the ground, the actual vortex is born, usually lasting under 10 minutes and traveling about 3.5 miles.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violent and destructive tornadoes form from a supercell, a thunderstorm that contains a mesocyclone. A waterspout, instead, is almost always of non-supercell origin: it often forms from growing cumulus clouds over warm water, without the large mesocyclone of a land-based supercell, and it's generally smaller and weaker, though still dangerous for anyone nearby.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Enhanced Fujita Scale, in operation since February 1, 2007, replaced the original Fujita Scale to better align estimated wind speeds with real observed damage, accounting for how modern structures are built. It incorporates 28 damage indicators on buildings, structures and trees, because tornadoes are almost never measured with an anemometer: it runs from EF0 (65-85 mph) to EF5 (over 200 mph, over 322 km/h).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common image, a funnel stretching down from the cloud until it touches the ground, isn't how it actually happens. Direct observation, video, mobile radar and numerical modeling show that the vortex forms near the ground and builds upward. The visible funnel is just condensation caused by the low pressure at the vortex's core, and it depends on how humid the air is; a tornado can form without one at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A waterspout is a tornado over water, of usually non-supercell origin, generally smaller and weaker than a land-based supercell tornado. If there's time, a second question from the Recap's quiz, what does the Enhanced Fujita scale measure? (Wind speed estimated from observed damage.)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page online has a 5-question quiz and 8 flashcards,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How Tornadoes Form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Thunderstorm to Funnel</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FIRST QUESTION</a:t>
            </a:r>
            <a:endParaRPr lang="en-US" sz="1300" dirty="0"/>
          </a:p>
        </p:txBody>
      </p:sp>
      <p:sp>
        <p:nvSpPr>
          <p:cNvPr id="3" name="Shape 1"/>
          <p:cNvSpPr/>
          <p:nvPr/>
        </p:nvSpPr>
        <p:spPr>
          <a:xfrm>
            <a:off x="503936" y="1737208"/>
            <a:ext cx="569026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Where does a vortex</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touching the ground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actually come from?</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WE'LL GET THERE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ingredients of formation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mesocyclone to vortex</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Types of vortex</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strong it can get</a:t>
            </a:r>
            <a:endParaRPr lang="en-US" sz="2300" dirty="0"/>
          </a:p>
        </p:txBody>
      </p:sp>
      <p:sp>
        <p:nvSpPr>
          <p:cNvPr id="14" name="Shape 12"/>
          <p:cNvSpPr/>
          <p:nvPr/>
        </p:nvSpPr>
        <p:spPr>
          <a:xfrm>
            <a:off x="548640" y="4617720"/>
            <a:ext cx="8046720" cy="0"/>
          </a:xfrm>
          <a:prstGeom prst="line">
            <a:avLst/>
          </a:prstGeom>
          <a:noFill/>
          <a:ln w="12700">
            <a:solidFill>
              <a:srgbClr val="E3DDCF"/>
            </a:solidFill>
            <a:prstDash val="solid"/>
          </a:ln>
        </p:spPr>
      </p:sp>
      <p:sp>
        <p:nvSpPr>
          <p:cNvPr id="15" name="Text 13"/>
          <p:cNvSpPr/>
          <p:nvPr/>
        </p:nvSpPr>
        <p:spPr>
          <a:xfrm>
            <a:off x="548640" y="474573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05</a:t>
            </a:r>
            <a:endParaRPr lang="en-US" sz="2000" dirty="0"/>
          </a:p>
        </p:txBody>
      </p:sp>
      <p:sp>
        <p:nvSpPr>
          <p:cNvPr id="16" name="Text 14"/>
          <p:cNvSpPr/>
          <p:nvPr/>
        </p:nvSpPr>
        <p:spPr>
          <a:xfrm>
            <a:off x="1463040" y="470916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myths to leave behind</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50" b="1" dirty="0">
                <a:solidFill>
                  <a:schemeClr val="tx1"/>
                </a:solidFill>
                <a:latin typeface="+mj-lt" pitchFamily="34" charset="0"/>
                <a:ea typeface="+mj-lt" pitchFamily="34" charset="-122"/>
                <a:cs typeface="+mj-lt" pitchFamily="34" charset="-120"/>
              </a:rPr>
              <a:t>The ingredients of formation</a:t>
            </a:r>
            <a:endParaRPr lang="en-US" sz="28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Moisture, instability, lift, wind shear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YOU USUALLY GET TO A VORTEX</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Grey area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Exact mechanism still not fully understood</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Ingredients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Moisture, instability, lift, wind shear</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Supercell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Rotating mesocyclone spotted on radar</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Vortex</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Forms from the ground upward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50" b="1" dirty="0">
                <a:solidFill>
                  <a:schemeClr val="tx1"/>
                </a:solidFill>
                <a:latin typeface="+mj-lt" pitchFamily="34" charset="0"/>
                <a:ea typeface="+mj-lt" pitchFamily="34" charset="-122"/>
                <a:cs typeface="+mj-lt" pitchFamily="34" charset="-120"/>
              </a:rPr>
              <a:t>From mesocyclone to vortex</a:t>
            </a:r>
            <a:endParaRPr lang="en-US" sz="28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downdraft, the funnel, the right direction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LONG IT LASTS, HOW FAR IT TRAVELS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&lt;10 min</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average duration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most tornadoes end before then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3.5 mi</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average path length</a:t>
            </a:r>
            <a:pPr indent="0" marL="0">
              <a:lnSpc>
                <a:spcPct val="120000"/>
              </a:lnSpc>
              <a:buNone/>
            </a:pPr>
            <a:r>
              <a:rPr lang="en-US" sz="1500" dirty="0">
                <a:solidFill>
                  <a:schemeClr val="tx2"/>
                </a:solidFill>
                <a:latin typeface="+mn-lt" pitchFamily="34" charset="0"/>
                <a:ea typeface="+mn-lt" pitchFamily="34" charset="-122"/>
                <a:cs typeface="+mn-lt" pitchFamily="34" charset="-120"/>
              </a:rPr>
              <a:t>: based on historical records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Types of vortex</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Tornado, landspout, waterspout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SUPERCELL VERSUS NON-SUPERCELL</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Supercell tornado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ORIGIN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Mesocyclone of a rotating thunderstorm</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STRENGTH</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Usually the most violent type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Waterspout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ORIGIN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Usually non-supercell, forms over water</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STRENGTH</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Smaller and weaker, but still dangerous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Same physics, different settings and intensity.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How strong it can get</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Enhanced Fujita scale, since 2007</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ENHANCED FUJITA SCALE (SINCE 2007)</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EF0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65-85 mph</a:t>
            </a:r>
            <a:pPr indent="0" marL="0">
              <a:lnSpc>
                <a:spcPct val="120000"/>
              </a:lnSpc>
              <a:buNone/>
            </a:pPr>
            <a:r>
              <a:rPr lang="en-US" sz="1500" dirty="0">
                <a:solidFill>
                  <a:schemeClr val="tx2"/>
                </a:solidFill>
                <a:latin typeface="+mn-lt" pitchFamily="34" charset="0"/>
                <a:ea typeface="+mn-lt" pitchFamily="34" charset="-122"/>
                <a:cs typeface="+mn-lt" pitchFamily="34" charset="-120"/>
              </a:rPr>
              <a:t>: minor damage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EF5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over 200 mph</a:t>
            </a:r>
            <a:pPr indent="0" marL="0">
              <a:lnSpc>
                <a:spcPct val="120000"/>
              </a:lnSpc>
              <a:buNone/>
            </a:pPr>
            <a:r>
              <a:rPr lang="en-US" sz="1500" dirty="0">
                <a:solidFill>
                  <a:schemeClr val="tx2"/>
                </a:solidFill>
                <a:latin typeface="+mn-lt" pitchFamily="34" charset="0"/>
                <a:ea typeface="+mn-lt" pitchFamily="34" charset="-122"/>
                <a:cs typeface="+mn-lt" pitchFamily="34" charset="-120"/>
              </a:rPr>
              <a:t>: catastrophic damage, extremely rare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damage indicators</a:t>
            </a:r>
            <a:pPr indent="0" marL="0">
              <a:lnSpc>
                <a:spcPct val="120000"/>
              </a:lnSpc>
              <a:buNone/>
            </a:pPr>
            <a:r>
              <a:rPr lang="en-US" sz="1500" dirty="0">
                <a:solidFill>
                  <a:schemeClr val="tx2"/>
                </a:solidFill>
                <a:latin typeface="+mn-lt" pitchFamily="34" charset="0"/>
                <a:ea typeface="+mn-lt" pitchFamily="34" charset="-122"/>
                <a:cs typeface="+mn-lt" pitchFamily="34" charset="-120"/>
              </a:rPr>
              <a:t>: used to estimate wind from observed damage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05</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The myths to leave behind</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Windows, geography, the vortex's direction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RIGHT DIRECTION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vortex forms from the ground up, not down from the cloud.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Video, mobile radar and numerical models confirm that the rotation tightens near the ground first, then builds upward, not the other way around.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Physically speaking, what's the difference between a tornado and a waterspout?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 waterspout forms over water, usually without a supercell</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 tornado is always stronger</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 waterspout can also form over land</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recaplica.com/en/science/how-tornadoes-form/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NOAA · NWS Norman · Met Office · MeteoWeb</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Tornadoes Form: From Thunderstorm to Funnel — Recap</dc:title>
  <dc:subject>PptxGenJS Presentation</dc:subject>
  <dc:creator>Recaplica</dc:creator>
  <cp:lastModifiedBy>Recaplica</cp:lastModifiedBy>
  <cp:revision>1</cp:revision>
  <dcterms:created xsi:type="dcterms:W3CDTF">2026-09-29T17:01:29Z</dcterms:created>
  <dcterms:modified xsi:type="dcterms:W3CDTF">2026-09-29T17:01:29Z</dcterms:modified>
</cp:coreProperties>
</file>