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helicopter stays up thanks to blades that are small spinning wings. We will look at where the lift comes from, how the aircraft is flown, why it needs a tail rotor and what happens if the engine stops.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airplane has to race along so that air flows over its wings. A helicopter moves the air over its blades by spinning them, so lift appears without any forward speed. That is why it can hover and take off with no runway.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 the curved top of the blade the air speeds up and its pressure drops, as Bernoulli's principle describes. The higher pressure underneath pushes the blade up. On top of that, air striking the underside is deflected downward and, by Newton's third law, pushes the blade upward in return. Atmospheric pressure alone does nothing, because it presses equally above and below.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Raising the collective increases the pitch of every blade and the helicopter climbs, while rotor rpm stays the same. The cyclic tilts the rotor disk toward where you want to go. The pedals change the tail rotor's pitch and so the direction of the nose. In a hover, any correction on one control means adjusting the other two.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engine drives the rotor one way and the fuselage tries to turn the other way, by Newton's third law. More power means more torque, so the tail rotor has to push harder. Tandem and coaxial designs use two rotors turning in opposite directions, and their torques cancel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Near the ground, up to about one rotor diameter, hovering needs less power, and the effect is strongest over smooth, hard surfaces. The main rotor usually turns between 320 and 500 rpm. When the helicopter speeds up, between 16 and 24 knots, about 30-44 km/h, the disk leaves its own vortices behind and works in clean air.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the blade tips at about 400 knots and the helicopter flying at 100 knots, the advancing blade meets air at 500 knots and the retreating blade at 300. The advancing blade flaps up and its angle of attack falls; the retreating blade flaps down and its angle of attack grows. Push the speed too far and the retreating blade stalls, one of the factors that set the never-exceed speed.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freewheeling unit lets the rotor turn after the engine stops. The descent is controlled with airspeed and rotor rpm, and it is slowest at around 50-60 knots, depending on the model. Close to the ground, the only energy left for slowing down is the energy stored in the spinning blades.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Juan de la Cierva coined the name Autogiro. On his aircraft the rotor is turned by the air passing through it, the way wind turns the sails of a windmill, but an engine-driven propeller is needed to keep the speed up. In 1928 Harold Pitcairn brought Cierva's C.8W to the United States, the first rotary-wing aircraft to fly successfully there.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Gustave de Ponton d'Amécourt coined the word in 1861. Corradino D'Ascanio's D'AT3 was tested in October 1930 and took records for endurance, height and distance. Igor Sikorsky flew the VS-300 on 14 September 1939 in Stratford, Connecticut, for about ten seconds. On 11 August 1986 the Westland Lynx G-LYNX averaged 400.87 km/h.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pitch of every blade increases together, so there is more lift and the helicopter climbs while rpm stays constant. A second question for the class: why does a helicopter with a single main rotor need a tail rotor?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has the sources, the quiz, the flashcards and the mind map for review.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How a helicopter flies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Lift, controls and autorotation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START</a:t>
            </a:r>
            <a:endParaRPr lang="en-US" sz="1300" dirty="0"/>
          </a:p>
        </p:txBody>
      </p:sp>
      <p:sp>
        <p:nvSpPr>
          <p:cNvPr id="3" name="Shape 1"/>
          <p:cNvSpPr/>
          <p:nvPr/>
        </p:nvSpPr>
        <p:spPr>
          <a:xfrm>
            <a:off x="503936" y="2843632"/>
            <a:ext cx="107624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can a helicopter stay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still in mid-air?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ROUTE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spinning wing</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Three controls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Torque and the tail</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Forward, and engine off</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 spinning wing</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Where the rotor's lift comes from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LIFT IS MADE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Bernoulli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speed and pressure</a:t>
            </a:r>
            <a:endParaRPr lang="en-US" sz="1600" dirty="0"/>
          </a:p>
        </p:txBody>
      </p:sp>
      <p:sp>
        <p:nvSpPr>
          <p:cNvPr id="5" name="Text 3"/>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Newton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air pushed down</a:t>
            </a:r>
            <a:endParaRPr lang="en-US" sz="1600" dirty="0"/>
          </a:p>
        </p:txBody>
      </p:sp>
      <p:sp>
        <p:nvSpPr>
          <p:cNvPr id="6" name="Shape 4"/>
          <p:cNvSpPr/>
          <p:nvPr/>
        </p:nvSpPr>
        <p:spPr>
          <a:xfrm>
            <a:off x="52120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blade spins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air moves over the airfoil</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Pressure differs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lower on top</a:t>
            </a:r>
            <a:endParaRPr lang="en-US" sz="1400" dirty="0"/>
          </a:p>
        </p:txBody>
      </p:sp>
      <p:sp>
        <p:nvSpPr>
          <p:cNvPr id="10" name="Shape 8"/>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Lift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perpendicular to the disk</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Three controls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Hands and feet always at work</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LEFT HAND</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Collective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Up</a:t>
            </a:r>
            <a:pPr indent="0" marL="0">
              <a:buNone/>
            </a:pPr>
            <a:r>
              <a:rPr lang="en-US" sz="1600" b="1" dirty="0">
                <a:solidFill>
                  <a:schemeClr val="bg1"/>
                </a:solidFill>
                <a:latin typeface="+mj-lt" pitchFamily="34" charset="0"/>
                <a:ea typeface="+mj-lt" pitchFamily="34" charset="-122"/>
                <a:cs typeface="+mj-lt" pitchFamily="34" charset="-120"/>
              </a:rPr>
              <a:t> down</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Pitch of all blades together</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BETWEEN THE LEGS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Cyclic</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Tilt</a:t>
            </a:r>
            <a:pPr indent="0" marL="0">
              <a:buNone/>
            </a:pPr>
            <a:r>
              <a:rPr lang="en-US" sz="1600" b="1" dirty="0">
                <a:solidFill>
                  <a:schemeClr val="bg1"/>
                </a:solidFill>
                <a:latin typeface="+mj-lt" pitchFamily="34" charset="0"/>
                <a:ea typeface="+mj-lt" pitchFamily="34" charset="-122"/>
                <a:cs typeface="+mj-lt" pitchFamily="34" charset="-120"/>
              </a:rPr>
              <a:t> disk</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Forward, back, sideways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AT THE FEET</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Pedals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Tail</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Where the nose points</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Torque and the tail</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Why the fuselage wants to spin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FIGHTING TORQUE REACTION</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Tail rotor</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Thrust against the torque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pedals set its pitch.</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Fenestron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Blades inside the tail</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Blades enclosed in a circular duct.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NOTAR</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Air from the tail boom</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Up to 60% of the antitorque in a hover.</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Forward, and engine off</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Speed, imbalance and autorotation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NUMBERS BEHIND THE ROTOR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rotor diameter</a:t>
            </a:r>
            <a:pPr indent="0" marL="0">
              <a:lnSpc>
                <a:spcPct val="120000"/>
              </a:lnSpc>
              <a:buNone/>
            </a:pPr>
            <a:r>
              <a:rPr lang="en-US" sz="1500" dirty="0">
                <a:solidFill>
                  <a:schemeClr val="tx2"/>
                </a:solidFill>
                <a:latin typeface="+mn-lt" pitchFamily="34" charset="0"/>
                <a:ea typeface="+mn-lt" pitchFamily="34" charset="-122"/>
                <a:cs typeface="+mn-lt" pitchFamily="34" charset="-120"/>
              </a:rPr>
              <a:t>: how high ground effect helps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16-24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knots</a:t>
            </a:r>
            <a:pPr indent="0" marL="0">
              <a:lnSpc>
                <a:spcPct val="120000"/>
              </a:lnSpc>
              <a:buNone/>
            </a:pPr>
            <a:r>
              <a:rPr lang="en-US" sz="1500" dirty="0">
                <a:solidFill>
                  <a:schemeClr val="tx2"/>
                </a:solidFill>
                <a:latin typeface="+mn-lt" pitchFamily="34" charset="0"/>
                <a:ea typeface="+mn-lt" pitchFamily="34" charset="-122"/>
                <a:cs typeface="+mn-lt" pitchFamily="34" charset="-120"/>
              </a:rPr>
              <a:t>: when translational lift kicks in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320-500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rpm</a:t>
            </a:r>
            <a:pPr indent="0" marL="0">
              <a:lnSpc>
                <a:spcPct val="120000"/>
              </a:lnSpc>
              <a:buNone/>
            </a:pPr>
            <a:r>
              <a:rPr lang="en-US" sz="1500" dirty="0">
                <a:solidFill>
                  <a:schemeClr val="tx2"/>
                </a:solidFill>
                <a:latin typeface="+mn-lt" pitchFamily="34" charset="0"/>
                <a:ea typeface="+mn-lt" pitchFamily="34" charset="-122"/>
                <a:cs typeface="+mn-lt" pitchFamily="34" charset="-120"/>
              </a:rPr>
              <a:t>: typical main rotor speed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DISSYMMETRY OF LIFT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Advancing blade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AIR</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400 + 100 = 500 knots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FLAPPING</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Rises, less lift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Retreating blade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AIR</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400 - 100 = 300 knots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FLAPPING</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Drops, more lift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Flapping and cyclic even it out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TWIST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With no engine, the rotor keeps turning</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Air rising through the rotor</a:t>
            </a:r>
            <a:pPr indent="0" marL="0">
              <a:lnSpc>
                <a:spcPct val="125000"/>
              </a:lnSpc>
              <a:buNone/>
            </a:pPr>
            <a:r>
              <a:rPr lang="en-US" sz="1750" dirty="0">
                <a:solidFill>
                  <a:srgbClr val="D8D6CF"/>
                </a:solidFill>
                <a:latin typeface="+mn-lt" pitchFamily="34" charset="0"/>
                <a:ea typeface="+mn-lt" pitchFamily="34" charset="-122"/>
                <a:cs typeface="+mn-lt" pitchFamily="34" charset="-120"/>
              </a:rPr>
              <a:t> keeps the blades spinning and the pilot lands in autorotation. The FAA handbook says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every helicopter must prove it</a:t>
            </a:r>
            <a:pPr indent="0" marL="0">
              <a:lnSpc>
                <a:spcPct val="125000"/>
              </a:lnSpc>
              <a:buNone/>
            </a:pPr>
            <a:r>
              <a:rPr lang="en-US" sz="1750" dirty="0">
                <a:solidFill>
                  <a:srgbClr val="D8D6CF"/>
                </a:solidFill>
                <a:latin typeface="+mn-lt" pitchFamily="34" charset="0"/>
                <a:ea typeface="+mn-lt" pitchFamily="34" charset="-122"/>
                <a:cs typeface="+mn-lt" pitchFamily="34" charset="-120"/>
              </a:rPr>
              <a:t> can do this to be certified.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HELICOPTER VERSUS AUTOGYRO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Helicopter</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ROTOR</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Driven by the engine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THRUST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From the tilted disk</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Autogyro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ROTOR</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Free, in autorotation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THRUST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From an engine propeller</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In an autogyro the engine does not turn the rotor</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MILESTONES</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Vertical flight</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1861-1986</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1861</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word hélicoptère is coined</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1930</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D'Ascanio sets three records with the D'AT3</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1939</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First flight of Sikorsky's VS-300</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1986</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Lynx averages 400.87 km/h</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happens when the pilot raises the collective?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rotor disk tilts forward</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pitch of every blade increases together</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main rotor spins much faster</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REVIEW IT</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flashcards and mind map in the full Recap </a:t>
            </a:r>
            <a:pPr indent="0" marL="0">
              <a:buNone/>
            </a:pPr>
            <a:r>
              <a:rPr lang="en-US" sz="1700" b="1" dirty="0">
                <a:solidFill>
                  <a:schemeClr val="bg1"/>
                </a:solidFill>
                <a:latin typeface="+mn-lt" pitchFamily="34" charset="0"/>
                <a:ea typeface="+mn-lt" pitchFamily="34" charset="-122"/>
                <a:cs typeface="+mn-lt" pitchFamily="34" charset="-120"/>
              </a:rPr>
              <a:t>recaplica.com/en/science/how-helicopters-fly/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FAA · ASME · Treccani · Museo Scienza Milano · Smithsonian · Leonardo · NASA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Helicopters Fly: Lift, Controls and Autorotation — Recap</dc:title>
  <dc:subject>PptxGenJS Presentation</dc:subject>
  <dc:creator>Recaplica</dc:creator>
  <cp:lastModifiedBy>Recaplica</cp:lastModifiedBy>
  <cp:revision>1</cp:revision>
  <dcterms:created xsi:type="dcterms:W3CDTF">2026-09-29T17:01:28Z</dcterms:created>
  <dcterms:modified xsi:type="dcterms:W3CDTF">2026-09-29T17:01:28Z</dcterms:modified>
</cp:coreProperties>
</file>