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heat wave is a period of weather warmer than average for a given place and time of year, with no single temperature threshold that applies everywhere. In this deck we look at how one forms, what amplifies it, two historical cases side by side, and where a changing climate fits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that no single number works everywhere. Copernicus defines a heat wave as a period of weather warmer than average for that place and time of year, and every region of the world uses different thresholds based on its own climate, geography and local social context. That is why the same temperature can be unremarkable in one place and an all-time record elsewhere.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mid-latitudes, high- and low-pressure systems normally travel from west to east, carrying heat away before it can build up. When a blocking high stops moving and stalls over a region for days, or in some cases weeks, cooler Atlantic or oceanic air can no longer get in, and the heat stays put underneath. Inside the block the air at the centre tends to sink, a motion meteorologists call subsidence, and as it compresses it warms up. That descending air also suppresses cloud formation, so the sky stays clear. When the effect spreads across a wide enough area, meteorologists call it a heat dome.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blocking high and subsidence explain most of a heat wave on their own, but they rarely act alone. If drought precedes the block, the ground has little water left to give back to the air through evaporation, and less evaporation means less natural cooling, so more heat builds up at the surface, which dries the soil out further. Asphalt, concrete and buildings absorb more solar energy during the day than vegetation or open land and release it at night, so cities stay warmer than the surrounding countryside even under the same heat wave. Deforestation and intensive agriculture, finally, can alter the surface energy balance and moisture.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two events look similar at their core, but the numbers tell different stories. Lytton, in Canada, reached 49.6°C in June 2021, a full 4.6°C above the previous national record of 45°C set in Saskatchewan in 1937, an enormous margin for a temperature record. 1976 remains the UK's hottest summer on average, but the country's all-time temperature record came only in 2022, with 40.3°C at Coningsby. They are two different milestones, and they often get mixed 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lesser-known detail of the 2021 event, when the heat dome stalled over Canada and the United States. Not all of the anomalous heat had formed on the spot, a substantial share had built up upwind of the block, over the Pacific Ocean, through latent heating, the heat released when water vapour condenses into clouds and weather systems; that heat was then carried inland along with the moving air mass. The water cycle, in other words, is not only about rain, it can also feed a heat wave hundreds of kilometres from where the vapour first formed.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high-pressure system can stall independently of global warming, as the 1976 case shows. According to Copernicus's analysis, climate change raises the starting baseline for temperatures, and if the average climate is already warmer the same atmospheric patterns more easily produce extreme values, with heat waves that are more frequent, more intense and longer. For the 2021 event, studies gathered by Carbon Brief estimated a contribution of around 1°C from human-caused warming; the rest of the anomaly comes down to local atmospheric mechanisms, and the statistical rarity of the event is estimated at somewhere between 1 in 200 years and 1 in 100,000, depending on the method.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public health impact of these events is far from negligible. The British Columbia Coroners Service attributed 619 deaths in the province to the 2021 heat wave, with a broader preliminary estimate putting the regional toll at least at 868 deaths. In Europe, Copernicus estimates 61,700 heat-related deaths in 2022, 47,700 in 2023 and 62,800 in 2024, with heat-related deaths rising in 94% of monitored regions between 2000 and 2020. The 2021 heat wave also likely killed more than a million mussels along a single 100-metre stretch of coastline.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7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Heat Waves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When the heat stops moving on</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FIRST QUESTION</a:t>
            </a:r>
            <a:endParaRPr lang="en-US" sz="1300" dirty="0"/>
          </a:p>
        </p:txBody>
      </p:sp>
      <p:sp>
        <p:nvSpPr>
          <p:cNvPr id="3" name="Shape 1"/>
          <p:cNvSpPr/>
          <p:nvPr/>
        </p:nvSpPr>
        <p:spPr>
          <a:xfrm>
            <a:off x="503936" y="2106016"/>
            <a:ext cx="533095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many degrees make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heat wave?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WE WILL GET THERE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lid that never lifts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adds fuel to the fire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Two heat waves compared</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Where a changing climate fits in</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A HEAT WAVE FORMS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No cooler air</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Atlantic flow stays out</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Clear sky</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clouds cannot form</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block stalls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for days or weeks</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air sinks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it compresses and warms</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Heat dome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hot air trapped below</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UNDERFOOT</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Dry soil</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Less</a:t>
            </a:r>
            <a:pPr indent="0" marL="0">
              <a:buNone/>
            </a:pPr>
            <a:r>
              <a:rPr lang="en-US" sz="1600" b="1" dirty="0">
                <a:solidFill>
                  <a:schemeClr val="bg1"/>
                </a:solidFill>
                <a:latin typeface="+mj-lt" pitchFamily="34" charset="0"/>
                <a:ea typeface="+mj-lt" pitchFamily="34" charset="-122"/>
                <a:cs typeface="+mj-lt" pitchFamily="34" charset="-120"/>
              </a:rPr>
              <a:t> water</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Less evaporation, less cooling</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IN THE CITY</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100" b="1" dirty="0">
                <a:solidFill>
                  <a:schemeClr val="bg1"/>
                </a:solidFill>
                <a:latin typeface="+mj-lt" pitchFamily="34" charset="0"/>
                <a:ea typeface="+mj-lt" pitchFamily="34" charset="-122"/>
                <a:cs typeface="+mj-lt" pitchFamily="34" charset="-120"/>
              </a:rPr>
              <a:t>Urban heat island</a:t>
            </a:r>
            <a:endParaRPr lang="en-US" sz="21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250" b="1" dirty="0">
                <a:solidFill>
                  <a:schemeClr val="bg1"/>
                </a:solidFill>
                <a:latin typeface="+mj-lt" pitchFamily="34" charset="0"/>
                <a:ea typeface="+mj-lt" pitchFamily="34" charset="-122"/>
                <a:cs typeface="+mj-lt" pitchFamily="34" charset="-120"/>
              </a:rPr>
              <a:t>Warmer</a:t>
            </a:r>
            <a:pPr indent="0" marL="0">
              <a:buNone/>
            </a:pPr>
            <a:r>
              <a:rPr lang="en-US" sz="1600" b="1" dirty="0">
                <a:solidFill>
                  <a:schemeClr val="bg1"/>
                </a:solidFill>
                <a:latin typeface="+mj-lt" pitchFamily="34" charset="0"/>
                <a:ea typeface="+mj-lt" pitchFamily="34" charset="-122"/>
                <a:cs typeface="+mj-lt" pitchFamily="34" charset="-120"/>
              </a:rPr>
              <a:t> nights</a:t>
            </a:r>
            <a:endParaRPr lang="en-US" sz="32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Asphalt and concrete give heat back</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ALL AROUND</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Land use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Less</a:t>
            </a:r>
            <a:pPr indent="0" marL="0">
              <a:buNone/>
            </a:pPr>
            <a:r>
              <a:rPr lang="en-US" sz="1600" b="1" dirty="0">
                <a:solidFill>
                  <a:schemeClr val="accent1"/>
                </a:solidFill>
                <a:latin typeface="+mj-lt" pitchFamily="34" charset="0"/>
                <a:ea typeface="+mj-lt" pitchFamily="34" charset="-122"/>
                <a:cs typeface="+mj-lt" pitchFamily="34" charset="-120"/>
              </a:rPr>
              <a:t> moisture</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Deforestation, intensive farming</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1976 AGAINST 2021</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United Kingdom, 1976</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TRIGGER</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Block on a standing drought</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PEAK</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35.9°C at Cheltenham</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Pacific Northwest, 2021</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TRIGGER</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Heat dome, subsidence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PEAK</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49.6°C at Lytton, Canada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Extreme peaks lasted weeks in 1976, about a week in 2021.</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Not all of that heat formed on the spot.</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In 2021 a substantial share had built up </a:t>
            </a:r>
            <a:pPr indent="0" marL="0">
              <a:lnSpc>
                <a:spcPct val="125000"/>
              </a:lnSpc>
              <a:buNone/>
            </a:pPr>
            <a:r>
              <a:rPr lang="en-US" sz="1750" b="1" dirty="0">
                <a:solidFill>
                  <a:schemeClr val="bg1"/>
                </a:solidFill>
                <a:latin typeface="+mn-lt" pitchFamily="34" charset="0"/>
                <a:ea typeface="+mn-lt" pitchFamily="34" charset="-122"/>
                <a:cs typeface="+mn-lt" pitchFamily="34" charset="-120"/>
              </a:rPr>
              <a:t>upwind of the block</a:t>
            </a:r>
            <a:pPr indent="0" marL="0">
              <a:lnSpc>
                <a:spcPct val="125000"/>
              </a:lnSpc>
              <a:buNone/>
            </a:pPr>
            <a:r>
              <a:rPr lang="en-US" sz="1750" dirty="0">
                <a:solidFill>
                  <a:srgbClr val="D8D6CF"/>
                </a:solidFill>
                <a:latin typeface="+mn-lt" pitchFamily="34" charset="0"/>
                <a:ea typeface="+mn-lt" pitchFamily="34" charset="-122"/>
                <a:cs typeface="+mn-lt" pitchFamily="34" charset="-120"/>
              </a:rPr>
              <a:t>, over the Pacific, from heat released when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water vapour</a:t>
            </a:r>
            <a:pPr indent="0" marL="0">
              <a:lnSpc>
                <a:spcPct val="125000"/>
              </a:lnSpc>
              <a:buNone/>
            </a:pPr>
            <a:r>
              <a:rPr lang="en-US" sz="1750" dirty="0">
                <a:solidFill>
                  <a:srgbClr val="D8D6CF"/>
                </a:solidFill>
                <a:latin typeface="+mn-lt" pitchFamily="34" charset="0"/>
                <a:ea typeface="+mn-lt" pitchFamily="34" charset="-122"/>
                <a:cs typeface="+mn-lt" pitchFamily="34" charset="-120"/>
              </a:rPr>
              <a:t> condenses.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GLOBAL WARMING ADDS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+1°C</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human contribution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estimated for the extreme temperatures of 2021</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More</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heat waves</a:t>
            </a:r>
            <a:pPr indent="0" marL="0">
              <a:lnSpc>
                <a:spcPct val="120000"/>
              </a:lnSpc>
              <a:buNone/>
            </a:pPr>
            <a:r>
              <a:rPr lang="en-US" sz="1500" dirty="0">
                <a:solidFill>
                  <a:schemeClr val="tx2"/>
                </a:solidFill>
                <a:latin typeface="+mn-lt" pitchFamily="34" charset="0"/>
                <a:ea typeface="+mn-lt" pitchFamily="34" charset="-122"/>
                <a:cs typeface="+mn-lt" pitchFamily="34" charset="-120"/>
              </a:rPr>
              <a:t>: more frequent, more intense and longer</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40.3°C</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UK record</a:t>
            </a:r>
            <a:pPr indent="0" marL="0">
              <a:lnSpc>
                <a:spcPct val="120000"/>
              </a:lnSpc>
              <a:buNone/>
            </a:pPr>
            <a:r>
              <a:rPr lang="en-US" sz="1500" dirty="0">
                <a:solidFill>
                  <a:schemeClr val="tx2"/>
                </a:solidFill>
                <a:latin typeface="+mn-lt" pitchFamily="34" charset="0"/>
                <a:ea typeface="+mn-lt" pitchFamily="34" charset="-122"/>
                <a:cs typeface="+mn-lt" pitchFamily="34" charset="-120"/>
              </a:rPr>
              <a:t>: Coningsby, 2022, not 1976</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PUBLIC HEALTH IMPACT</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62,800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heat-related deaths</a:t>
            </a:r>
            <a:pPr indent="0" marL="0">
              <a:lnSpc>
                <a:spcPct val="120000"/>
              </a:lnSpc>
              <a:buNone/>
            </a:pPr>
            <a:r>
              <a:rPr lang="en-US" sz="1500" dirty="0">
                <a:solidFill>
                  <a:schemeClr val="tx2"/>
                </a:solidFill>
                <a:latin typeface="+mn-lt" pitchFamily="34" charset="0"/>
                <a:ea typeface="+mn-lt" pitchFamily="34" charset="-122"/>
                <a:cs typeface="+mn-lt" pitchFamily="34" charset="-120"/>
              </a:rPr>
              <a:t>: in Europe in 2024, Copernicus estimate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monitored regions</a:t>
            </a:r>
            <a:pPr indent="0" marL="0">
              <a:lnSpc>
                <a:spcPct val="120000"/>
              </a:lnSpc>
              <a:buNone/>
            </a:pPr>
            <a:r>
              <a:rPr lang="en-US" sz="1500" dirty="0">
                <a:solidFill>
                  <a:schemeClr val="tx2"/>
                </a:solidFill>
                <a:latin typeface="+mn-lt" pitchFamily="34" charset="0"/>
                <a:ea typeface="+mn-lt" pitchFamily="34" charset="-122"/>
                <a:cs typeface="+mn-lt" pitchFamily="34" charset="-120"/>
              </a:rPr>
              <a:t>: with heat-related deaths rising between 2000 and 2020</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619</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deaths in British Columbia</a:t>
            </a:r>
            <a:pPr indent="0" marL="0">
              <a:lnSpc>
                <a:spcPct val="120000"/>
              </a:lnSpc>
              <a:buNone/>
            </a:pPr>
            <a:r>
              <a:rPr lang="en-US" sz="1500" dirty="0">
                <a:solidFill>
                  <a:schemeClr val="tx2"/>
                </a:solidFill>
                <a:latin typeface="+mn-lt" pitchFamily="34" charset="0"/>
                <a:ea typeface="+mn-lt" pitchFamily="34" charset="-122"/>
                <a:cs typeface="+mn-lt" pitchFamily="34" charset="-120"/>
              </a:rPr>
              <a:t>: attributed to the 2021 heat wave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7 flashcards: </a:t>
            </a:r>
            <a:pPr indent="0" marL="0">
              <a:buNone/>
            </a:pPr>
            <a:r>
              <a:rPr lang="en-US" sz="1700" b="1" dirty="0">
                <a:solidFill>
                  <a:schemeClr val="bg1"/>
                </a:solidFill>
                <a:latin typeface="+mn-lt" pitchFamily="34" charset="0"/>
                <a:ea typeface="+mn-lt" pitchFamily="34" charset="-122"/>
                <a:cs typeface="+mn-lt" pitchFamily="34" charset="-120"/>
              </a:rPr>
              <a:t>recaplica.com/en/science/heat-waves/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Copernicus · Met Office · Carbon Brief</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Heat Waves: How They Form and What Fuels Them — Recap</dc:title>
  <dc:subject>PptxGenJS Presentation</dc:subject>
  <dc:creator>Recaplica</dc:creator>
  <cp:lastModifiedBy>Recaplica</cp:lastModifiedBy>
  <cp:revision>1</cp:revision>
  <dcterms:created xsi:type="dcterms:W3CDTF">2026-09-29T17:01:28Z</dcterms:created>
  <dcterms:modified xsi:type="dcterms:W3CDTF">2026-09-29T17:01:28Z</dcterms:modified>
</cp:coreProperties>
</file>