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1000 days of life is the stretch from conception to a child's second birthday, a window the World Health Organization and researchers single out as unusually important for development. These slides cover where the frame comes from, what the sources describe about the brain and nutrition during this stage, what the nurturing care model is, and which populations the figures people quote actually come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conception to the child's second birthday, according to the definition used by WHO and the scientific editorials consulted. That includes the nine months of pregnancy, not just infancy after birth. The WHO guideline on early childhood development, published in 2020, also uses a slightly wider practical window, from pregnancy to age 3, while early childhood development as a whole is defined up to age 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1000 days of life is not a poetic metaphor, it is a public health frame. The World Health Organization uses it to bundle its maternal and child nutrition recommendations into a single package, in a document that describes itself as "a compact of WHO guidance on nutrition interventions targeting the first 1000 days of life." The window runs from preconception to the child's second birthday, pregnancy, birth and the first two years of life. An editorial published in Frontiers in Nutrition uses the same definition, calling it a critical window for child development, from conception to the second birthday.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consulted define the window in slightly different ways, depending on each document's purpose. The WHO document Essential Nutrition Actions, from 2013, runs from preconception to the child's second year and gathers maternal and child nutrition recommendations. The WHO guideline on early childhood development, from 2020, focuses its practical recommendations on the period from pregnancy to age 3, and defines early childhood development as a whole as a process that runs up to age 8. The 1000 days are a useful frame for communicating the urgency of early intervention, not a hard deadline after which nothing else matters.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reason this window gets so much attention has mostly to do with the brain. The editorial in Frontiers in Nutrition describes this period as the time when the brain rapidly forms new neural connections, laying the foundation for the learning that follows for the rest of life. The same source links neglect during this period to consequences it describes as potentially lasting, in some cases irreversible, such as stunted growth. This is an association, not a guaranteed outcome in every single case, and the sources are describing trends observed across whole populations of children, not an individual fate written in advance.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editorial published in Frontiers in Public Health reports that nearly half of under-five deaths in low- and middle-income countries are linked to malnutrition, a figure attributed to those countries and not to the world as a whole. A study by Liu and colleagues, published in the same journal in 2025, links iodine deficiency to a burden of childhood intellectual disability roughly 10 times higher in low sociodemographic index regions than in high-index countries, a gap specific to that study rather than a global average. On the other end of the scale, an editorial reports that in China a systematic vitamin D supplementation program reduced the deficiency rate among children to 2.8%, a sign that targeted intervention is linked to real change, not a fixed destiny.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 guideline on early childhood development frames interventions during the early years within a wider model, nurturing care, built around five components, good health and optimal nutrition, protecting the child from threats, opportunities for early learning, affectionate interactions and relationships, and a stable environment. Nutrition is an important part, but only one of the five. The sources also cover pregnancy and maternal health, so the idea that the first 1000 days are only about a child's diet after birth does not hold.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 document Essential Nutrition Actions notes that the cause of malnutrition is not just a matter of an individual child's diet. It links malnutrition to inadequate dietary intake together with disease, and further back to factors such as household food security, maternal and child care, access to health services and environmental conditions. That is why the policy recommendations in the editorials consulted call for integrating nutrition, health, education and environment instead of treating them as separate tracks.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2022, the WHO Country Office for Namibia and the World Food Programme launched the 1000 Days campaign in the Ohangwena region, later extended to other parts of the country. A training event in the Omaheke region ran from October 30 to November 1, 2023, with the main event on November 2 at Epako Clinic in Gobabis, bringing together 153 participants for hands-on cooking demonstrations designed to raise awareness of exclusive breastfeeding and complementary feeding. Alongside WHO and WFP, the campaign involved Namibia's Ministry of Health and Social Services, the Ministry of Gender Equality, Poverty Eradication and Social Welfare, the Namibia University of Science and Technology and UNAIDS.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editorial published in Frontiers in Public Health draws together studies documenting how differently the first-1000-days window can play out depending on context. In Zambian mining communities, one cited study reports an underweight rate of 20% among children under 5. In Colombia, Indigenous and Afro-descendant children account for 51% of malnutrition deaths while making up only 12% of the country's total child population. In Ethiopia, only 47.6% of mothers reportedly practice the recommended essential nutrition actions, while in rural China one study reports that 41.44% of pregnant women had an unintended pregnancy. The same editorial also cites a study of 161,179 children across 26 Sub-Saharan African countries, Seifu et al., linking high-risk maternal reproductive behaviors to a 2.12% higher risk of stunting and a 2.68% higher risk of being underweight.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epidemiological figures cited, Zambia, Colombia, Ethiopia and rural China, come from studies on specific populations, not a single worldwide statistic, and they need to be read in their own geographic context. WHO proposes the first-1000-days frame as a general framework for maternal and child health, applicable everywhere, but the most striking figures cited by the editorials consulted come from studies on specific low- or middle-income settings, mining communities in Zambia, Indigenous and Afro-descendant populations in Colombia, rural areas in Ethiopia and in China. Those are figures from individual studies, not a picture that holds for the whole world population.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The sources, WHO and an editorial in Frontiers in Nutrition, define the first 1000 days as the span from conception to the child's second birthday, which includes the nine months of pregnancy. If there is time, a second question from the Recap quiz, which components does WHO identify in the nurturing care model? Good health and optimal nutrition, protection from threats, early learning, affectionate relationships and a stable environment, with feeding just one of the five.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online has the 5-question quiz and the 8 flashcards, with the full source list at the bottom of the page. Worth repeating here, the epidemiological figures in these slides come from studies on specific populations and need to be read in their own geographic context. And these slides describe the general scientific evidence for why this window matters, not practical nutrition or childcare guidance for a specific child, for which the right source remains the family pediatrician or other healthcare professionals.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first 1000 days of life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public health frame, from conception to the second birthday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OPENING QUESTION</a:t>
            </a:r>
            <a:endParaRPr lang="en-US" sz="1300" dirty="0"/>
          </a:p>
        </p:txBody>
      </p:sp>
      <p:sp>
        <p:nvSpPr>
          <p:cNvPr id="3" name="Shape 1"/>
          <p:cNvSpPr/>
          <p:nvPr/>
        </p:nvSpPr>
        <p:spPr>
          <a:xfrm>
            <a:off x="503936" y="2106016"/>
            <a:ext cx="550418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From when to when do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first 1000 days run?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public health frame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brain and the figures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More than just food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numbers come from</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public health frame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Built to organize interventions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WINDOW, AS WHO AND THE EDITORIALS DEFINE IT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Why it exists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to organize interventions</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Who uses it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WHO and researchers</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Conception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start of the window</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Birth</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nine months come first</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Second birthday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end of the 1000 days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WHO DOCUMENTS, TWO SLIGHTLY DIFFERENT WINDOWS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Nutrition, 2013</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WINDOW</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Preconception to age 2</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ITS PURPOSE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Nutrition recommendations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150" b="1" dirty="0">
                <a:solidFill>
                  <a:schemeClr val="accent1"/>
                </a:solidFill>
                <a:latin typeface="+mj-lt" pitchFamily="34" charset="0"/>
                <a:ea typeface="+mj-lt" pitchFamily="34" charset="-122"/>
                <a:cs typeface="+mj-lt" pitchFamily="34" charset="-120"/>
              </a:rPr>
              <a:t>Early development, 2020</a:t>
            </a:r>
            <a:endParaRPr lang="en-US" sz="215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WINDOW</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Pregnancy to age 3</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BROAD FRAME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Conception to age 8</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sources do not draw a sharp line at the second birthday.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The brain and the figures</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the sources describe about this window</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 THIS WINDOW</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Connections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700" b="1" dirty="0">
                <a:solidFill>
                  <a:schemeClr val="bg1"/>
                </a:solidFill>
                <a:latin typeface="+mj-lt" pitchFamily="34" charset="0"/>
                <a:ea typeface="+mj-lt" pitchFamily="34" charset="-122"/>
                <a:cs typeface="+mj-lt" pitchFamily="34" charset="-120"/>
              </a:rPr>
              <a:t>New ones</a:t>
            </a:r>
            <a:endParaRPr lang="en-US" sz="37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brain forms them at a fast pace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WHAT FOR</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Groundwork</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200" b="1" dirty="0">
                <a:solidFill>
                  <a:schemeClr val="bg1"/>
                </a:solidFill>
                <a:latin typeface="+mj-lt" pitchFamily="34" charset="0"/>
                <a:ea typeface="+mj-lt" pitchFamily="34" charset="-122"/>
                <a:cs typeface="+mj-lt" pitchFamily="34" charset="-120"/>
              </a:rPr>
              <a:t>Learning</a:t>
            </a:r>
            <a:endParaRPr lang="en-US" sz="42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For what the child learns afterwards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HOW SOURCES PUT IT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evidence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Trends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Across populations, not individual fates</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FIGURES FROM THE EDITORIALS, EACH WITH ITS OWN STUDY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Half</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nearly, of under-five deaths</a:t>
            </a:r>
            <a:pPr indent="0" marL="0">
              <a:lnSpc>
                <a:spcPct val="120000"/>
              </a:lnSpc>
              <a:buNone/>
            </a:pPr>
            <a:r>
              <a:rPr lang="en-US" sz="1500" dirty="0">
                <a:solidFill>
                  <a:schemeClr val="tx2"/>
                </a:solidFill>
                <a:latin typeface="+mn-lt" pitchFamily="34" charset="0"/>
                <a:ea typeface="+mn-lt" pitchFamily="34" charset="-122"/>
                <a:cs typeface="+mn-lt" pitchFamily="34" charset="-120"/>
              </a:rPr>
              <a:t>: Linked to malnutrition, low- and middle-income countries, Frontiers in Public Health</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 times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higher, roughly, from iodine deficiency</a:t>
            </a:r>
            <a:pPr indent="0" marL="0">
              <a:lnSpc>
                <a:spcPct val="120000"/>
              </a:lnSpc>
              <a:buNone/>
            </a:pPr>
            <a:r>
              <a:rPr lang="en-US" sz="1500" dirty="0">
                <a:solidFill>
                  <a:schemeClr val="tx2"/>
                </a:solidFill>
                <a:latin typeface="+mn-lt" pitchFamily="34" charset="0"/>
                <a:ea typeface="+mn-lt" pitchFamily="34" charset="-122"/>
                <a:cs typeface="+mn-lt" pitchFamily="34" charset="-120"/>
              </a:rPr>
              <a:t>: Low sociodemographic index regions compared with high-index countries, Liu et al., 2025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vitamin D deficiency among children</a:t>
            </a:r>
            <a:pPr indent="0" marL="0">
              <a:lnSpc>
                <a:spcPct val="120000"/>
              </a:lnSpc>
              <a:buNone/>
            </a:pPr>
            <a:r>
              <a:rPr lang="en-US" sz="1500" dirty="0">
                <a:solidFill>
                  <a:schemeClr val="tx2"/>
                </a:solidFill>
                <a:latin typeface="+mn-lt" pitchFamily="34" charset="0"/>
                <a:ea typeface="+mn-lt" pitchFamily="34" charset="-122"/>
                <a:cs typeface="+mn-lt" pitchFamily="34" charset="-120"/>
              </a:rPr>
              <a:t>: In China, after a nationwide systematic supplementation program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More than just food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model WHO uses to frame interventions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first 1000 days are not only about feeding.</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WHO guideline uses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nurturing care model</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to frame interventions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 good health and optimal nutrition, protection from threats, early learning, affectionate relationships, a stable environment.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WHO LINKS MALNUTRITION TO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Diet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Inadequate dietary intake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Together with disease, per WHO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household</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Food security, maternal and child care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Factors that sit further back</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setting</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Health services, environmental conditions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Surrounding conditions weigh too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CAMPAIGN</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1000 Days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Namibia, from 2022</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2022</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Launched in the Ohangwena region</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2023</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Training in the Omaheke region</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2023</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153 participants at Epako Clinic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Where the numbers come from</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Four settings, not one worldwide statistic</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SNAPSHOTS, THREE DIFFERENT SETTINGS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underweight, under age 5</a:t>
            </a:r>
            <a:pPr indent="0" marL="0">
              <a:lnSpc>
                <a:spcPct val="120000"/>
              </a:lnSpc>
              <a:buNone/>
            </a:pPr>
            <a:r>
              <a:rPr lang="en-US" sz="1500" dirty="0">
                <a:solidFill>
                  <a:schemeClr val="tx2"/>
                </a:solidFill>
                <a:latin typeface="+mn-lt" pitchFamily="34" charset="0"/>
                <a:ea typeface="+mn-lt" pitchFamily="34" charset="-122"/>
                <a:cs typeface="+mn-lt" pitchFamily="34" charset="-120"/>
              </a:rPr>
              <a:t>: In Zambian mining communities, one study cited by the editorial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malnutrition deaths in Colombia</a:t>
            </a:r>
            <a:pPr indent="0" marL="0">
              <a:lnSpc>
                <a:spcPct val="120000"/>
              </a:lnSpc>
              <a:buNone/>
            </a:pPr>
            <a:r>
              <a:rPr lang="en-US" sz="1500" dirty="0">
                <a:solidFill>
                  <a:schemeClr val="tx2"/>
                </a:solidFill>
                <a:latin typeface="+mn-lt" pitchFamily="34" charset="0"/>
                <a:ea typeface="+mn-lt" pitchFamily="34" charset="-122"/>
                <a:cs typeface="+mn-lt" pitchFamily="34" charset="-120"/>
              </a:rPr>
              <a:t>: Indigenous and Afro-descendant children, 12% of the child population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41.44%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pregnant women, in rural China</a:t>
            </a:r>
            <a:pPr indent="0" marL="0">
              <a:lnSpc>
                <a:spcPct val="120000"/>
              </a:lnSpc>
              <a:buNone/>
            </a:pPr>
            <a:r>
              <a:rPr lang="en-US" sz="1500" dirty="0">
                <a:solidFill>
                  <a:schemeClr val="tx2"/>
                </a:solidFill>
                <a:latin typeface="+mn-lt" pitchFamily="34" charset="0"/>
                <a:ea typeface="+mn-lt" pitchFamily="34" charset="-122"/>
                <a:cs typeface="+mn-lt" pitchFamily="34" charset="-120"/>
              </a:rPr>
              <a:t>: Had an unintended pregnancy, in one study cited by the editorial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WHERE THESE FIGURES COME FROM</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None of these figures is a single worldwide statistic.</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Zambia, Colombia, Ethiopia and rural China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studies on specific populations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they need to be read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 their own geographic context</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an individual child, the right source is the family pediatrician.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period do the first 1000 days of life refer to?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From birth to the child's first birthday</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From conception to the child's second birthday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newborn's first month of life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recaplica.com/en/science/first-1000-days-of-life/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WHO · Frontiers in Nutrition · Frontiers in Public Health · Liu et al., 2025</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First 1000 Days of Life: Why They Shape a Child's Development — Recap</dc:title>
  <dc:subject>PptxGenJS Presentation</dc:subject>
  <dc:creator>Recaplica</dc:creator>
  <cp:lastModifiedBy>Recaplica</cp:lastModifiedBy>
  <cp:revision>1</cp:revision>
  <dcterms:created xsi:type="dcterms:W3CDTF">2026-09-29T17:01:28Z</dcterms:created>
  <dcterms:modified xsi:type="dcterms:W3CDTF">2026-09-29T17:01:28Z</dcterms:modified>
</cp:coreProperties>
</file>